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35" r:id="rId4"/>
    <p:sldId id="336" r:id="rId5"/>
    <p:sldId id="259" r:id="rId6"/>
    <p:sldId id="260" r:id="rId7"/>
    <p:sldId id="261" r:id="rId8"/>
    <p:sldId id="347" r:id="rId9"/>
    <p:sldId id="266" r:id="rId10"/>
    <p:sldId id="337" r:id="rId11"/>
    <p:sldId id="344" r:id="rId12"/>
    <p:sldId id="338" r:id="rId13"/>
    <p:sldId id="340" r:id="rId14"/>
    <p:sldId id="265" r:id="rId15"/>
    <p:sldId id="275" r:id="rId16"/>
    <p:sldId id="345" r:id="rId17"/>
    <p:sldId id="348" r:id="rId18"/>
    <p:sldId id="349" r:id="rId19"/>
    <p:sldId id="342" r:id="rId20"/>
    <p:sldId id="346" r:id="rId21"/>
    <p:sldId id="343" r:id="rId22"/>
    <p:sldId id="269" r:id="rId23"/>
    <p:sldId id="270" r:id="rId24"/>
    <p:sldId id="271" r:id="rId25"/>
    <p:sldId id="341" r:id="rId26"/>
    <p:sldId id="350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4370"/>
    <a:srgbClr val="84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15" autoAdjust="0"/>
  </p:normalViewPr>
  <p:slideViewPr>
    <p:cSldViewPr snapToGrid="0">
      <p:cViewPr varScale="1">
        <p:scale>
          <a:sx n="117" d="100"/>
          <a:sy n="117" d="100"/>
        </p:scale>
        <p:origin x="72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8CBA-02AD-4FBC-AF69-029659264A43}" type="datetimeFigureOut">
              <a:rPr lang="en-US" smtClean="0"/>
              <a:t>10/14/2024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21ACA-1EA5-46C8-8913-DD2985FC65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9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4" y="-1"/>
            <a:ext cx="12221424" cy="6879925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400" y="2035215"/>
            <a:ext cx="5791200" cy="1934013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 </a:t>
            </a:r>
          </a:p>
          <a:p>
            <a:pPr lvl="0"/>
            <a:r>
              <a:rPr lang="en-US" dirty="0"/>
              <a:t>And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0F31168-E3B0-40E1-A12A-3F063A3C52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04658"/>
            <a:ext cx="4121188" cy="533400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Project Stage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631C132-4051-4685-A02F-FB0DD11957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079" y="2667000"/>
            <a:ext cx="3428520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Team Leaders Name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82B8B39-A6E9-4B2D-9FB7-AA7E0A4758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1078" y="3505200"/>
            <a:ext cx="342852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en-US" dirty="0"/>
              <a:t>Click to ADD Facilitators Name</a:t>
            </a:r>
          </a:p>
          <a:p>
            <a:pPr lvl="1"/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BA58F12-DFF4-4798-B56D-F1D0092E2B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1078" y="4485967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Host 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1077" y="5390534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10ED8-05E8-490E-B3D3-E591DDBC72D3}"/>
              </a:ext>
            </a:extLst>
          </p:cNvPr>
          <p:cNvSpPr txBox="1"/>
          <p:nvPr userDrawn="1"/>
        </p:nvSpPr>
        <p:spPr>
          <a:xfrm>
            <a:off x="6682474" y="266700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Team Leader: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D94AB-0F2E-4133-BE61-7CFCB3303CAD}"/>
              </a:ext>
            </a:extLst>
          </p:cNvPr>
          <p:cNvSpPr txBox="1"/>
          <p:nvPr userDrawn="1"/>
        </p:nvSpPr>
        <p:spPr>
          <a:xfrm>
            <a:off x="7041738" y="3507564"/>
            <a:ext cx="1569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Facilitator: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943A4-05B2-4884-980D-30912E2C396D}"/>
              </a:ext>
            </a:extLst>
          </p:cNvPr>
          <p:cNvSpPr txBox="1"/>
          <p:nvPr userDrawn="1"/>
        </p:nvSpPr>
        <p:spPr>
          <a:xfrm>
            <a:off x="7702110" y="4485967"/>
            <a:ext cx="90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Host: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F8222D8-86FD-7B65-D39B-94F66BF56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F4A900-C294-4F99-ABA6-EF46F2CAA411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A0018-D99F-40B3-9371-769CB16D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69E3-A01C-47AE-B0A5-B51BFFDED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57" y="987425"/>
            <a:ext cx="5217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F617-F28C-4E2B-B884-6DCF5A14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AA14-216B-48CA-86B9-F69829C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F827B-9F30-4C70-A295-1750C145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B8485-EC7D-4952-A16D-EE05C4D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48F3A-CD56-4B60-976A-D1D1CB337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38356" y="987425"/>
            <a:ext cx="521703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C7CF6-8056-4858-960E-FF9732B4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45BA4-355D-497D-82FA-F326A6CC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11B03-6418-4B19-BB30-235A43D0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2096D4-F471-4BA9-B10A-B6A3E2D3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594C-5B5F-4F95-A320-71E2E7D7167F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067D69-F772-490A-B75C-10F974CF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5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B23355-939F-4877-8E38-989966D4F5D8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7C210-6190-4B30-81CD-A03FB9FF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3002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A8733-1D57-44D3-BFDD-84B0E5C76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0797" y="1266825"/>
            <a:ext cx="9233002" cy="49101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6E9E4-18BA-42A2-A1EC-3A298715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D304-7298-425F-BB5A-A5D7ABDF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C60E-8D54-4349-A01C-32974BD9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8328FD-EB41-4736-BB64-91F73DF74F11}"/>
              </a:ext>
            </a:extLst>
          </p:cNvPr>
          <p:cNvSpPr/>
          <p:nvPr userDrawn="1"/>
        </p:nvSpPr>
        <p:spPr>
          <a:xfrm>
            <a:off x="9982199" y="365125"/>
            <a:ext cx="1371600" cy="5811837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20D21-F45E-4D6B-A6C0-177087D2D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82198" y="365125"/>
            <a:ext cx="13716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F5812-0F4A-4752-A610-77451521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4074" y="365125"/>
            <a:ext cx="772477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3E540-8152-4FF6-B652-89988D95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80B73-8BD6-4778-8BF7-ECC6D696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A6E3-881F-4B7A-87D4-6C679DCE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10/19/23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37939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3" y="-1"/>
            <a:ext cx="12221422" cy="6879924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8733" y="2605885"/>
            <a:ext cx="6509674" cy="1695659"/>
          </a:xfrm>
          <a:prstGeom prst="rect">
            <a:avLst/>
          </a:prstGeom>
          <a:noFill/>
          <a:ln w="38100" cmpd="sng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3903" y="5390534"/>
            <a:ext cx="5254504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C70C8DC-027F-4E51-A2AC-0F0BA46A50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351421"/>
            <a:ext cx="5752408" cy="98923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chemeClr val="tx1"/>
                </a:solidFill>
              </a:defRPr>
            </a:lvl1pPr>
            <a:lvl2pPr marL="457200" indent="0">
              <a:buNone/>
              <a:defRPr lang="en-US" sz="1600" dirty="0">
                <a:solidFill>
                  <a:schemeClr val="bg1"/>
                </a:solidFill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Presenter name and credentials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23D499AA-4AC2-BB81-5BBE-0E1D13F7BD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D50B-69FA-4B50-AA5A-8BB0B7287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074" y="1122363"/>
            <a:ext cx="85439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AFCC6-F395-4011-861D-B135BFDA5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4" y="3602038"/>
            <a:ext cx="85439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22937-DBD3-4E2F-B858-29208BD7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E213-C010-45B4-BBFF-2FDBE1C3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6757-612C-4E26-A035-0E96D990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EC19F6-D2E4-435E-9ECA-D15D719ACD10}"/>
              </a:ext>
            </a:extLst>
          </p:cNvPr>
          <p:cNvSpPr/>
          <p:nvPr userDrawn="1"/>
        </p:nvSpPr>
        <p:spPr>
          <a:xfrm>
            <a:off x="2112264" y="184057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532C6-4F44-4349-85F5-3EBAE517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4058"/>
            <a:ext cx="9239250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5A40-DC53-47EB-8592-8F0B3655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5005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1255-5A7A-48E2-A9C5-48F6659D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537A-8371-4D44-A85B-494464CE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03CC5-2CB1-4168-8740-965A958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4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2E7E-6D49-4BC8-887E-447966F3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4" y="1709738"/>
            <a:ext cx="92233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41D6F-6A53-4422-BE42-9F87B4EBC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4589463"/>
            <a:ext cx="922337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9C24-4E38-481C-81CA-24410CF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B956-34F0-42FB-A7DE-8B6F2DCE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5CD2-063E-44AF-BAA8-5E77A5A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6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A9E6CC-B96D-4DA3-9F0D-0E195C25512B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D3D54-4275-4521-9F2A-8B1B1359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6B351-BC94-43B0-B91F-13C5D57AA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4074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00A8B-D1CB-4B5F-8B00-8C765A59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2749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3FA24-3CB2-4549-8241-FEB9DE49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BCB6-CB18-4B2F-B61D-8A9DB705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DFAF-0398-45C0-B69A-65C6CB7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411C-9818-4A62-B682-1CCE7DCA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1313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226F-4DF3-4A69-9CA8-DAC78C008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1157288"/>
            <a:ext cx="45910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FAA1D-F7D6-42EA-937A-8E5D6992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073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F4D8B-48E4-419D-9CEA-D0D87F9CD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4336" y="1157288"/>
            <a:ext cx="45910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389D-629C-47F1-B827-94A338F60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4336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818F8-1D34-4CEB-A9FE-775719E9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DAF53-CF71-4212-9E7D-923BAA00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0316D-5911-4533-B853-1B2481D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3C153-EAA2-4AAA-B4ED-8DC101779DEF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0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2FEC05-5CD5-4E79-BB17-B3126531C4BE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5203B-96E2-43ED-A642-2A61ED54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A693B-8AF7-47D2-9596-9EC48063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E2C7C-A08E-42C5-B0D3-8EC169DE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CA56-98AC-4995-AD1E-4711A31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8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89214-7BD5-4868-B4D5-3107AA20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C1004-710D-472D-88E4-610B5487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B824-C67A-4B07-BC91-E19A427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E32F3-0B9B-4049-A1DD-F862D086B6B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371599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37F61A-A27A-4A80-A440-9ECDD9ED7F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5775034"/>
            <a:ext cx="1828800" cy="946441"/>
            <a:chOff x="0" y="5538424"/>
            <a:chExt cx="2286000" cy="11830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3B6621-BB44-4A6F-8A58-3A9F2A9EE437}"/>
                </a:ext>
              </a:extLst>
            </p:cNvPr>
            <p:cNvSpPr/>
            <p:nvPr/>
          </p:nvSpPr>
          <p:spPr>
            <a:xfrm>
              <a:off x="0" y="5538424"/>
              <a:ext cx="2286000" cy="1183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2EE559-E8AF-43AB-BF46-620FC4B4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203" y="5718083"/>
              <a:ext cx="1955593" cy="829895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0A69-E3E8-4AB2-A233-4065DEF4206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20797" y="365125"/>
            <a:ext cx="9233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05239-76D9-4ADC-AF5C-07727F10BFF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120797" y="1825625"/>
            <a:ext cx="92330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346BB-AEE6-447E-A35F-57C1FF272AB4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2505074" y="6356350"/>
            <a:ext cx="2628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8C26-19BE-4E39-804F-0864B942AF6F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353050" y="6356350"/>
            <a:ext cx="5391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EFD9-8351-446F-A3A7-525C060F84A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63274" y="6356350"/>
            <a:ext cx="390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e15guest/Copper_Balancing_HDP/tree/main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karls@hdpug.org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3006" y="411636"/>
              <a:ext cx="3825857" cy="16235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0201" y="6475476"/>
            <a:ext cx="237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HDP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International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8804" y="2675635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Team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Leader: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115" y="3513835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Facilitator: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2035214"/>
            <a:ext cx="5788660" cy="1933575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90805" marR="1974214">
              <a:lnSpc>
                <a:spcPct val="100000"/>
              </a:lnSpc>
              <a:spcBef>
                <a:spcPts val="2510"/>
              </a:spcBef>
            </a:pP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Innerlayer</a:t>
            </a:r>
            <a:r>
              <a:rPr sz="4000" i="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10" dirty="0">
                <a:solidFill>
                  <a:srgbClr val="FFFFFF"/>
                </a:solidFill>
                <a:latin typeface="Calibri"/>
                <a:cs typeface="Calibri"/>
              </a:rPr>
              <a:t>Copper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r>
              <a:rPr sz="4000" i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4000" i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4204657"/>
            <a:ext cx="5941060" cy="410369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321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9818" y="2675635"/>
            <a:ext cx="21984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Asa Guest, IBM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89818" y="3513835"/>
            <a:ext cx="183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Karl Sauter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89816" y="5372100"/>
            <a:ext cx="2390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latin typeface="Calibri"/>
                <a:cs typeface="Calibri"/>
              </a:rPr>
              <a:t>October 17, 2024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9215" y="4492244"/>
            <a:ext cx="39488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sz="2400" spc="-10" dirty="0">
                <a:latin typeface="Calibri"/>
                <a:cs typeface="Calibri"/>
              </a:rPr>
              <a:t>Host: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lang="en-US" sz="2400" spc="-25" dirty="0">
                <a:latin typeface="Calibri"/>
                <a:cs typeface="Calibri"/>
              </a:rPr>
              <a:t>Virtual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9443950-16D6-022F-AEAA-B7809BD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47980BE-7144-5F33-E25A-C39F7977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39D2AA-734B-A638-3F5B-D6C0B1D2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CB0D96A-6C7F-F416-9180-88C339F7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6"/>
          <a:stretch/>
        </p:blipFill>
        <p:spPr>
          <a:xfrm>
            <a:off x="11153210" y="2056776"/>
            <a:ext cx="763203" cy="227101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1771" y="1261590"/>
            <a:ext cx="9933940" cy="99899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Example of Rolling Average over different distances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Pixel size at 5x5 mil 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10</a:t>
            </a:fld>
            <a:endParaRPr spc="-25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7C513C2-3F22-3646-EB38-1EE57DDB2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11832" r="3530"/>
          <a:stretch/>
        </p:blipFill>
        <p:spPr bwMode="auto">
          <a:xfrm>
            <a:off x="4615154" y="2107218"/>
            <a:ext cx="3138283" cy="211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>
            <a:extLst>
              <a:ext uri="{FF2B5EF4-FFF2-40B4-BE49-F238E27FC236}">
                <a16:creationId xmlns:a16="http://schemas.microsoft.com/office/drawing/2014/main" id="{08EE1608-B463-6043-4712-F40CB0961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9" t="8343" r="10569" b="760"/>
          <a:stretch/>
        </p:blipFill>
        <p:spPr bwMode="auto">
          <a:xfrm>
            <a:off x="1588567" y="2066781"/>
            <a:ext cx="2840180" cy="216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FF24E53B-685B-F14A-67E1-7C88A60FB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/>
          <a:stretch/>
        </p:blipFill>
        <p:spPr bwMode="auto">
          <a:xfrm>
            <a:off x="8103482" y="2144985"/>
            <a:ext cx="3242317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F5D93-A849-F1F0-D9A5-B17BC3493C07}"/>
              </a:ext>
            </a:extLst>
          </p:cNvPr>
          <p:cNvSpPr txBox="1"/>
          <p:nvPr/>
        </p:nvSpPr>
        <p:spPr>
          <a:xfrm>
            <a:off x="2566193" y="4399445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inch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7E3E9-0C0B-6E84-F3E7-4B61AFAD1496}"/>
              </a:ext>
            </a:extLst>
          </p:cNvPr>
          <p:cNvSpPr txBox="1"/>
          <p:nvPr/>
        </p:nvSpPr>
        <p:spPr>
          <a:xfrm>
            <a:off x="5670640" y="4353111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 inch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7AAE57-F199-72E1-B51A-1F15F419233D}"/>
              </a:ext>
            </a:extLst>
          </p:cNvPr>
          <p:cNvSpPr txBox="1"/>
          <p:nvPr/>
        </p:nvSpPr>
        <p:spPr>
          <a:xfrm>
            <a:off x="9213506" y="4395592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inch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357655-D1D0-2B00-61DE-903547D6BED3}"/>
              </a:ext>
            </a:extLst>
          </p:cNvPr>
          <p:cNvSpPr txBox="1"/>
          <p:nvPr/>
        </p:nvSpPr>
        <p:spPr>
          <a:xfrm>
            <a:off x="3780715" y="5299337"/>
            <a:ext cx="652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average much better then simple averaging within a set grid w.r.t Maintaining a level of local detail otherwise hidden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203B9-9F40-8C2A-1A26-21EF05FBC7C4}"/>
              </a:ext>
            </a:extLst>
          </p:cNvPr>
          <p:cNvSpPr txBox="1"/>
          <p:nvPr/>
        </p:nvSpPr>
        <p:spPr>
          <a:xfrm>
            <a:off x="6914650" y="4744311"/>
            <a:ext cx="2536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Asymmetry of average thickness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DAF2FE-26C5-7B3A-C469-3AF21AD666BE}"/>
              </a:ext>
            </a:extLst>
          </p:cNvPr>
          <p:cNvCxnSpPr/>
          <p:nvPr/>
        </p:nvCxnSpPr>
        <p:spPr>
          <a:xfrm flipH="1" flipV="1">
            <a:off x="6729031" y="3776217"/>
            <a:ext cx="883881" cy="9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C26F264-6DE3-517C-B311-72B7A0092172}"/>
              </a:ext>
            </a:extLst>
          </p:cNvPr>
          <p:cNvSpPr txBox="1"/>
          <p:nvPr/>
        </p:nvSpPr>
        <p:spPr>
          <a:xfrm>
            <a:off x="10150183" y="1346158"/>
            <a:ext cx="1465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Color bands around panel average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1290B71-4CA0-1A7F-C2FF-7B40A67A871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167935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141-716D-4EC8-3E49-1CF69373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114C-F5A9-BBDB-441D-A49C1E366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Interface for users to input stack up information/Gerber data</a:t>
            </a:r>
          </a:p>
          <a:p>
            <a:pPr lvl="1"/>
            <a:r>
              <a:rPr lang="en-US" dirty="0"/>
              <a:t>Assign Layer Details (Cu Weight, core/PP thickness)</a:t>
            </a:r>
          </a:p>
          <a:p>
            <a:r>
              <a:rPr lang="en-US" dirty="0"/>
              <a:t>Pixel size is user defined</a:t>
            </a:r>
          </a:p>
          <a:p>
            <a:r>
              <a:rPr lang="en-US" dirty="0"/>
              <a:t>Additional Averaging algorithms</a:t>
            </a:r>
          </a:p>
          <a:p>
            <a:r>
              <a:rPr lang="en-US" dirty="0"/>
              <a:t>Additional Image Options</a:t>
            </a:r>
          </a:p>
          <a:p>
            <a:pPr lvl="1"/>
            <a:r>
              <a:rPr lang="en-US" dirty="0"/>
              <a:t>Pan/Zoom/Rotate</a:t>
            </a:r>
          </a:p>
          <a:p>
            <a:pPr lvl="1"/>
            <a:r>
              <a:rPr lang="en-US" dirty="0"/>
              <a:t>Colorization (User Color Schemes Added)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5E1AA-36B2-7749-3F35-2EB88296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F7FEE-71A8-D0B0-DAB5-7E252A57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70D5F-7DE2-F5E8-3F93-7EDE6AAE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96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16A4C-A0F1-F1E0-8233-B6727B55152F}"/>
              </a:ext>
            </a:extLst>
          </p:cNvPr>
          <p:cNvGrpSpPr/>
          <p:nvPr/>
        </p:nvGrpSpPr>
        <p:grpSpPr>
          <a:xfrm>
            <a:off x="9458704" y="4201731"/>
            <a:ext cx="2383557" cy="1993926"/>
            <a:chOff x="9458704" y="4201731"/>
            <a:chExt cx="2383557" cy="199392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19A885-8F75-7C53-1F66-A80B206D3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4518" y="4564521"/>
              <a:ext cx="1997743" cy="1631136"/>
            </a:xfrm>
            <a:prstGeom prst="rect">
              <a:avLst/>
            </a:prstGeom>
          </p:spPr>
        </p:pic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3326484-D009-6853-EE3D-4F4D1977533F}"/>
                </a:ext>
              </a:extLst>
            </p:cNvPr>
            <p:cNvSpPr/>
            <p:nvPr/>
          </p:nvSpPr>
          <p:spPr>
            <a:xfrm rot="3385803">
              <a:off x="9571357" y="4089078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Q2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12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Q2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E67907-A712-33AB-C60F-917E05E8DB43}"/>
              </a:ext>
            </a:extLst>
          </p:cNvPr>
          <p:cNvGrpSpPr/>
          <p:nvPr/>
        </p:nvGrpSpPr>
        <p:grpSpPr>
          <a:xfrm>
            <a:off x="3652804" y="1097106"/>
            <a:ext cx="3771624" cy="2834334"/>
            <a:chOff x="3652804" y="1097106"/>
            <a:chExt cx="3771624" cy="28343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A04A87-4C45-66B7-9586-8A73DD607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25817">
              <a:off x="3974792" y="1349231"/>
              <a:ext cx="2488644" cy="2173851"/>
            </a:xfrm>
            <a:prstGeom prst="rect">
              <a:avLst/>
            </a:prstGeom>
            <a:scene3d>
              <a:camera prst="orthographicFront">
                <a:rot lat="19199995" lon="20999979" rev="0"/>
              </a:camera>
              <a:lightRig rig="threePt" dir="t"/>
            </a:scene3d>
          </p:spPr>
        </p:pic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3786BE1-3579-C551-D8B2-695B2A27281D}"/>
                </a:ext>
              </a:extLst>
            </p:cNvPr>
            <p:cNvSpPr/>
            <p:nvPr/>
          </p:nvSpPr>
          <p:spPr>
            <a:xfrm rot="4339726">
              <a:off x="3765457" y="98445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0161369-CCA6-CBBB-F4B6-2601E80040C1}"/>
                </a:ext>
              </a:extLst>
            </p:cNvPr>
            <p:cNvSpPr/>
            <p:nvPr/>
          </p:nvSpPr>
          <p:spPr>
            <a:xfrm rot="7461117">
              <a:off x="6199106" y="270611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3705970" y="3363165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57516" y="3803755"/>
            <a:ext cx="3407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Except when they don’t: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FA2AA7-F013-F06F-4B9B-FAA23F1240C4}"/>
              </a:ext>
            </a:extLst>
          </p:cNvPr>
          <p:cNvGrpSpPr/>
          <p:nvPr/>
        </p:nvGrpSpPr>
        <p:grpSpPr>
          <a:xfrm>
            <a:off x="7794827" y="945396"/>
            <a:ext cx="3425071" cy="3050564"/>
            <a:chOff x="7794827" y="945396"/>
            <a:chExt cx="3425071" cy="305056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59A0AE-7E24-9B45-3497-27F544F4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2087" y="1526578"/>
              <a:ext cx="2333545" cy="1836587"/>
            </a:xfrm>
            <a:prstGeom prst="rect">
              <a:avLst/>
            </a:prstGeom>
          </p:spPr>
        </p:pic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2183F95-0AA1-A2B4-1679-C0C15FE5E56F}"/>
                </a:ext>
              </a:extLst>
            </p:cNvPr>
            <p:cNvSpPr/>
            <p:nvPr/>
          </p:nvSpPr>
          <p:spPr>
            <a:xfrm rot="4339726">
              <a:off x="7907480" y="83274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3A56D27-5005-2A14-82EA-B202C885A946}"/>
                </a:ext>
              </a:extLst>
            </p:cNvPr>
            <p:cNvSpPr/>
            <p:nvPr/>
          </p:nvSpPr>
          <p:spPr>
            <a:xfrm rot="7461117">
              <a:off x="9994576" y="277063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B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1C3D04DE-018D-4CC9-B8B0-236365E75285}"/>
              </a:ext>
            </a:extLst>
          </p:cNvPr>
          <p:cNvSpPr txBox="1"/>
          <p:nvPr/>
        </p:nvSpPr>
        <p:spPr>
          <a:xfrm>
            <a:off x="10088500" y="6163797"/>
            <a:ext cx="1437194" cy="51680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1600" spc="-50" dirty="0">
                <a:latin typeface="Calibri"/>
                <a:cs typeface="Calibri"/>
              </a:rPr>
              <a:t>Panel 1, Mtrl A</a:t>
            </a:r>
            <a:endParaRPr lang="en-US" sz="12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200" spc="-10" dirty="0">
              <a:latin typeface="Calibri"/>
              <a:cs typeface="Calibri"/>
            </a:endParaRP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F5768057-0B61-E09A-4347-E9C1F65C1FAB}"/>
              </a:ext>
            </a:extLst>
          </p:cNvPr>
          <p:cNvGrpSpPr/>
          <p:nvPr/>
        </p:nvGrpSpPr>
        <p:grpSpPr>
          <a:xfrm>
            <a:off x="6806578" y="3485592"/>
            <a:ext cx="731906" cy="2041687"/>
            <a:chOff x="6806578" y="3485592"/>
            <a:chExt cx="731906" cy="204168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29B17C3-C71F-1A49-0DB7-CDE78D7B946F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3ADB28A-E6E4-2018-9ED0-C066D52EAAD9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43543D07-F3D5-87C9-E283-E7F6001E9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Connector 1025">
                  <a:extLst>
                    <a:ext uri="{FF2B5EF4-FFF2-40B4-BE49-F238E27FC236}">
                      <a16:creationId xmlns:a16="http://schemas.microsoft.com/office/drawing/2014/main" id="{31DFC468-82AE-DFAC-A9DF-D624D0602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9AFEE8D8-684A-C2A2-816E-2D4965178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823DAEBE-EB3A-178B-E150-E634FA11E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CAA271B-74B0-8644-8F81-0362C60B5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3C7B3108-8AA2-0415-4020-7D56F5B9C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E4796342-58E0-4867-0C05-02FBA1C36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CF099C79-679A-C961-B090-8B67EF30F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EFEFA6B-3941-03AD-5D2C-E14A86CA8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BEDB8837-B3B8-569F-EDCA-934BFB366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Connector 1036">
                  <a:extLst>
                    <a:ext uri="{FF2B5EF4-FFF2-40B4-BE49-F238E27FC236}">
                      <a16:creationId xmlns:a16="http://schemas.microsoft.com/office/drawing/2014/main" id="{1935CA81-FE38-DEF7-38DD-3A0EEE8E9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093FD5-DAB9-1F17-E2E9-FBF464CAB592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88675FF-9101-3E78-8008-F7A56B702BC2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59" name="Picture 1">
              <a:extLst>
                <a:ext uri="{FF2B5EF4-FFF2-40B4-BE49-F238E27FC236}">
                  <a16:creationId xmlns:a16="http://schemas.microsoft.com/office/drawing/2014/main" id="{4839E35D-4970-C922-DDF4-121077874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F3EC84FA-1340-FAFA-516E-EF2BE3608797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402882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Q4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13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Q4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94225" y="3499001"/>
            <a:ext cx="340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C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DD3B7-5021-3D71-451B-7675C0A6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2822">
            <a:off x="4002054" y="1394163"/>
            <a:ext cx="2550728" cy="2270213"/>
          </a:xfrm>
          <a:prstGeom prst="rect">
            <a:avLst/>
          </a:prstGeom>
          <a:scene3d>
            <a:camera prst="isometricTopUp">
              <a:rot lat="19022653" lon="217515" rev="1003921"/>
            </a:camera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61F5F-D783-BA57-5167-2F16703F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97" y="1653545"/>
            <a:ext cx="2677761" cy="1666929"/>
          </a:xfrm>
          <a:prstGeom prst="rect">
            <a:avLst/>
          </a:prstGeom>
          <a:scene3d>
            <a:camera prst="orthographicFront">
              <a:rot lat="19499965" lon="21599981" rev="21599992"/>
            </a:camera>
            <a:lightRig rig="threePt" dir="t"/>
          </a:scene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5BFE87-FA01-69A2-1B95-BAF40041AE3A}"/>
              </a:ext>
            </a:extLst>
          </p:cNvPr>
          <p:cNvSpPr txBox="1"/>
          <p:nvPr/>
        </p:nvSpPr>
        <p:spPr>
          <a:xfrm>
            <a:off x="7694225" y="4884714"/>
            <a:ext cx="4203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expected: Total Cu map as an indicator of coplanarity will be best when Local Thickness variations are dominate factor in Coplanarity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73CB9-5F47-EA03-CBDC-C4822DA4EEFF}"/>
              </a:ext>
            </a:extLst>
          </p:cNvPr>
          <p:cNvGrpSpPr/>
          <p:nvPr/>
        </p:nvGrpSpPr>
        <p:grpSpPr>
          <a:xfrm>
            <a:off x="6590179" y="3473977"/>
            <a:ext cx="731906" cy="2041687"/>
            <a:chOff x="6806578" y="3485592"/>
            <a:chExt cx="731906" cy="204168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528144-5DC1-3D69-B010-344F486E871E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9E7FB28-8CDA-1DF9-1B3F-8E1C760ABEFC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74F8F4C-8A03-936D-2057-8EC547CD0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08C2590-6866-93C9-3404-F2A590444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E19CB52-A704-6FCB-12B2-740EA17B8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C7D357A-7151-4716-D214-B8F5A38FF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A2208B4-3B6B-581E-1DCD-1D5F2ABAD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C5F6837-B24E-A299-4ED1-FCCBBAEE0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FDDDC8D-930B-F2C7-9F9C-B6BF95F72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33C35A3-AE3B-1465-0393-050144348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82C4255-5B00-4A98-A544-BECA19368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3777BE1-2051-31A1-6B96-3BF88841A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9AE04DE-9FD4-ADA0-EE3E-A5E07BA3C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0F8F84-F5BC-4AE5-279A-DD676F39E815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F3BCB-1F4A-96CB-9ACB-BE39FB94D75C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1E8518A3-3040-C4EB-A1FF-4331786CDF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8" t="15187" r="11752" b="41111"/>
          <a:stretch/>
        </p:blipFill>
        <p:spPr bwMode="auto">
          <a:xfrm>
            <a:off x="3827251" y="3363165"/>
            <a:ext cx="2679060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D31B6689-D06C-0F06-CC06-D94721C7D58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202209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49455"/>
            <a:ext cx="9233535" cy="983603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2800" i="0" dirty="0">
                <a:latin typeface="Calibri-Light"/>
                <a:cs typeface="Calibri-Light"/>
              </a:rPr>
              <a:t>Stackup</a:t>
            </a:r>
            <a:r>
              <a:rPr sz="2800" i="0" spc="-7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Modulation</a:t>
            </a:r>
            <a:r>
              <a:rPr sz="2800" i="0" spc="-55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of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Core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spc="-10" dirty="0">
                <a:latin typeface="Calibri-Light"/>
                <a:cs typeface="Calibri-Light"/>
              </a:rPr>
              <a:t>Deformation</a:t>
            </a:r>
            <a:r>
              <a:rPr lang="en-US" sz="2800" i="0" spc="-10" dirty="0">
                <a:latin typeface="Calibri-Light"/>
                <a:cs typeface="Calibri-Light"/>
              </a:rPr>
              <a:t> </a:t>
            </a:r>
            <a:br>
              <a:rPr lang="en-US" sz="2800" i="0" spc="-10" dirty="0">
                <a:latin typeface="Calibri-Light"/>
                <a:cs typeface="Calibri-Light"/>
              </a:rPr>
            </a:br>
            <a:r>
              <a:rPr lang="en-US" sz="2800" i="0" spc="-10" dirty="0">
                <a:latin typeface="Calibri-Light"/>
                <a:cs typeface="Calibri-Light"/>
              </a:rPr>
              <a:t>On Hold until initial modeling more complete</a:t>
            </a:r>
            <a:endParaRPr sz="2800" dirty="0">
              <a:latin typeface="Calibri-Light"/>
              <a:cs typeface="Calibri-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14</a:t>
            </a:fld>
            <a:endParaRPr spc="-25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8958B19-6DAE-56BE-7331-069C424DF58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C6C1B17-DA49-3970-8F71-CC432A07028B}"/>
              </a:ext>
            </a:extLst>
          </p:cNvPr>
          <p:cNvSpPr txBox="1"/>
          <p:nvPr/>
        </p:nvSpPr>
        <p:spPr>
          <a:xfrm>
            <a:off x="1890743" y="1274001"/>
            <a:ext cx="54159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TV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3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(22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lang="en-US" sz="1600" spc="-10" dirty="0">
                <a:latin typeface="Calibri"/>
                <a:cs typeface="Calibri"/>
              </a:rPr>
              <a:t>ayers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w/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six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96E17D9-F270-3F6F-B83C-EE6429209CDA}"/>
              </a:ext>
            </a:extLst>
          </p:cNvPr>
          <p:cNvSpPr txBox="1"/>
          <p:nvPr/>
        </p:nvSpPr>
        <p:spPr>
          <a:xfrm>
            <a:off x="1890743" y="3599895"/>
            <a:ext cx="7583670" cy="15690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Ensure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builds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laminate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/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PCB f</a:t>
            </a:r>
            <a:r>
              <a:rPr sz="1600" spc="-10" dirty="0">
                <a:latin typeface="Calibri"/>
                <a:cs typeface="Calibri"/>
              </a:rPr>
              <a:t>abricator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combinations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A: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</a:t>
            </a:r>
            <a:r>
              <a:rPr sz="1600" spc="-10" dirty="0">
                <a:latin typeface="Calibri"/>
                <a:cs typeface="Calibri"/>
              </a:rPr>
              <a:t> prepreg </a:t>
            </a:r>
            <a:r>
              <a:rPr sz="1600" dirty="0">
                <a:latin typeface="Calibri"/>
                <a:cs typeface="Calibri"/>
              </a:rPr>
              <a:t>thickness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next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100-</a:t>
            </a:r>
            <a:r>
              <a:rPr sz="1600" spc="-20" dirty="0">
                <a:latin typeface="Calibri"/>
                <a:cs typeface="Calibri"/>
              </a:rPr>
              <a:t>150%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Change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resin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volume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exceed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adjacent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Goal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minimize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even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direction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toward</a:t>
            </a:r>
            <a:r>
              <a:rPr sz="1600" spc="-10" dirty="0">
                <a:latin typeface="Calibri"/>
                <a:cs typeface="Calibri"/>
              </a:rPr>
              <a:t> center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B: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Fabricate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center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0" dirty="0">
                <a:latin typeface="Calibri"/>
                <a:cs typeface="Calibri"/>
              </a:rPr>
              <a:t> layers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sublam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decouple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1-oz vs 2-oz deformation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7E6089F-E08D-F1BE-AA8A-65C7F39866A7}"/>
              </a:ext>
            </a:extLst>
          </p:cNvPr>
          <p:cNvSpPr txBox="1"/>
          <p:nvPr/>
        </p:nvSpPr>
        <p:spPr>
          <a:xfrm>
            <a:off x="2347941" y="5104500"/>
            <a:ext cx="796146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C:</a:t>
            </a:r>
            <a:r>
              <a:rPr sz="1600" spc="2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Hybrid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construction</a:t>
            </a:r>
            <a:r>
              <a:rPr lang="en-US" sz="1600" spc="-20" dirty="0">
                <a:latin typeface="Calibri"/>
                <a:cs typeface="Calibri"/>
              </a:rPr>
              <a:t> using higher flow materials at center 2-oz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430EB10F-2F07-F6A1-BB81-D8175A00C1F0}"/>
              </a:ext>
            </a:extLst>
          </p:cNvPr>
          <p:cNvSpPr txBox="1"/>
          <p:nvPr/>
        </p:nvSpPr>
        <p:spPr>
          <a:xfrm>
            <a:off x="1890743" y="5512183"/>
            <a:ext cx="6177280" cy="301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lang="en-US" sz="1600" spc="-3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urface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topography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Phase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1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9" name="object 9">
            <a:extLst>
              <a:ext uri="{FF2B5EF4-FFF2-40B4-BE49-F238E27FC236}">
                <a16:creationId xmlns:a16="http://schemas.microsoft.com/office/drawing/2014/main" id="{C7510D00-9243-B270-6965-668C0AF98A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4338" y="1790042"/>
            <a:ext cx="2382244" cy="1737360"/>
          </a:xfrm>
          <a:prstGeom prst="rect">
            <a:avLst/>
          </a:prstGeom>
        </p:spPr>
      </p:pic>
      <p:pic>
        <p:nvPicPr>
          <p:cNvPr id="20" name="object 10">
            <a:extLst>
              <a:ext uri="{FF2B5EF4-FFF2-40B4-BE49-F238E27FC236}">
                <a16:creationId xmlns:a16="http://schemas.microsoft.com/office/drawing/2014/main" id="{55C8C644-6606-2DCF-D7B5-748C96E329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5290" y="1627670"/>
            <a:ext cx="4749529" cy="1920240"/>
          </a:xfrm>
          <a:prstGeom prst="rect">
            <a:avLst/>
          </a:prstGeom>
        </p:spPr>
      </p:pic>
      <p:pic>
        <p:nvPicPr>
          <p:cNvPr id="21" name="object 11">
            <a:extLst>
              <a:ext uri="{FF2B5EF4-FFF2-40B4-BE49-F238E27FC236}">
                <a16:creationId xmlns:a16="http://schemas.microsoft.com/office/drawing/2014/main" id="{9CB1CC24-C885-9721-B3A5-4B28A53417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127" y="1183557"/>
            <a:ext cx="1948648" cy="4846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D6A2F6-6871-7821-45C2-89138D54EE9E}"/>
              </a:ext>
            </a:extLst>
          </p:cNvPr>
          <p:cNvSpPr txBox="1"/>
          <p:nvPr/>
        </p:nvSpPr>
        <p:spPr>
          <a:xfrm>
            <a:off x="9189566" y="5984468"/>
            <a:ext cx="240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Builds only require fabrication through panel plate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1A04-B39C-6265-478A-2EEF2043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237632"/>
            <a:ext cx="9856088" cy="914400"/>
          </a:xfrm>
        </p:spPr>
        <p:txBody>
          <a:bodyPr>
            <a:normAutofit/>
          </a:bodyPr>
          <a:lstStyle/>
          <a:p>
            <a:r>
              <a:rPr lang="en-US" sz="2800" dirty="0"/>
              <a:t> Asymmetry from Symmetric Design &amp; Stackup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43990-3098-3557-32AC-7D86F94D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8432-F529-B2D6-F35E-66DABC73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15</a:t>
            </a:fld>
            <a:endParaRPr lang="en-US" dirty="0"/>
          </a:p>
        </p:txBody>
      </p:sp>
      <p:pic>
        <p:nvPicPr>
          <p:cNvPr id="22" name="Picture 21" descr="A close-up of a white and green screen&#10;&#10;Description automatically generated">
            <a:extLst>
              <a:ext uri="{FF2B5EF4-FFF2-40B4-BE49-F238E27FC236}">
                <a16:creationId xmlns:a16="http://schemas.microsoft.com/office/drawing/2014/main" id="{D5A5C3C9-5590-F427-B6E6-E75FB43A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  <a14:imgEffect>
                      <a14:colorTemperature colorTemp="6223"/>
                    </a14:imgEffect>
                    <a14:imgEffect>
                      <a14:saturation sat="112000"/>
                    </a14:imgEffect>
                    <a14:imgEffect>
                      <a14:brightnessContrast bright="30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14" y="2136980"/>
            <a:ext cx="4738346" cy="3158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7C0375-5FB0-5F90-0369-952A3B75FB14}"/>
              </a:ext>
            </a:extLst>
          </p:cNvPr>
          <p:cNvSpPr txBox="1"/>
          <p:nvPr/>
        </p:nvSpPr>
        <p:spPr>
          <a:xfrm>
            <a:off x="1506058" y="1893527"/>
            <a:ext cx="29383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Asymmetric location of resin flow and core deformation likely critical to panel-panel variations in Co-Planarity and backdrill layer location.  </a:t>
            </a:r>
          </a:p>
          <a:p>
            <a:endParaRPr lang="en-US" sz="2000" dirty="0"/>
          </a:p>
          <a:p>
            <a:r>
              <a:rPr lang="en-US" sz="2000" dirty="0"/>
              <a:t>Hypothesized to be related to book placement.  But, </a:t>
            </a:r>
            <a:r>
              <a:rPr lang="en-US" sz="2000" b="1" dirty="0"/>
              <a:t>outside of scope/focus of Phase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8AA7-A423-59D3-3192-906EA81DE118}"/>
              </a:ext>
            </a:extLst>
          </p:cNvPr>
          <p:cNvSpPr txBox="1"/>
          <p:nvPr/>
        </p:nvSpPr>
        <p:spPr>
          <a:xfrm>
            <a:off x="9533013" y="2554139"/>
            <a:ext cx="293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more resin here? </a:t>
            </a:r>
          </a:p>
          <a:p>
            <a:r>
              <a:rPr lang="en-US" sz="2000" b="1" dirty="0"/>
              <a:t>Stackup is symmetrical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2A72C-A202-C3E8-1196-D6FA52D319B2}"/>
              </a:ext>
            </a:extLst>
          </p:cNvPr>
          <p:cNvCxnSpPr>
            <a:cxnSpLocks/>
          </p:cNvCxnSpPr>
          <p:nvPr/>
        </p:nvCxnSpPr>
        <p:spPr>
          <a:xfrm flipH="1">
            <a:off x="7772400" y="3429000"/>
            <a:ext cx="2498651" cy="60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F1C5B3-8552-CB34-9DD4-55BE256ADC4E}"/>
              </a:ext>
            </a:extLst>
          </p:cNvPr>
          <p:cNvCxnSpPr>
            <a:cxnSpLocks/>
          </p:cNvCxnSpPr>
          <p:nvPr/>
        </p:nvCxnSpPr>
        <p:spPr>
          <a:xfrm flipH="1">
            <a:off x="8335926" y="3459783"/>
            <a:ext cx="1935125" cy="81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:a16="http://schemas.microsoft.com/office/drawing/2014/main" id="{A5801C45-A8FA-417F-4B5D-E50AC4C123E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6514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22D8-66F9-134B-C42B-BCB92F38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07AF-71DB-B651-7168-B0F498C09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D047-72C4-D8F8-D610-07931C4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AEC73-1AEA-25CC-13AA-4A43EAC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B30A74-CD9D-07D2-5BBA-7CB2B960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65" y="1049167"/>
            <a:ext cx="8914848" cy="5410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49A946-284F-1F6A-2E85-B9B7C68AB98C}"/>
              </a:ext>
            </a:extLst>
          </p:cNvPr>
          <p:cNvSpPr/>
          <p:nvPr/>
        </p:nvSpPr>
        <p:spPr>
          <a:xfrm>
            <a:off x="3400148" y="4829456"/>
            <a:ext cx="1669002" cy="1264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12451-B287-6561-CA08-617C91CCE2B3}"/>
              </a:ext>
            </a:extLst>
          </p:cNvPr>
          <p:cNvSpPr/>
          <p:nvPr/>
        </p:nvSpPr>
        <p:spPr>
          <a:xfrm>
            <a:off x="5133976" y="6178861"/>
            <a:ext cx="1506521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4840D-9A72-FD93-2008-41E0AD8569E8}"/>
              </a:ext>
            </a:extLst>
          </p:cNvPr>
          <p:cNvSpPr/>
          <p:nvPr/>
        </p:nvSpPr>
        <p:spPr>
          <a:xfrm>
            <a:off x="2313005" y="3508902"/>
            <a:ext cx="1087144" cy="8766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1E4FD-F4B1-84E5-F493-9B1065E4A42A}"/>
              </a:ext>
            </a:extLst>
          </p:cNvPr>
          <p:cNvSpPr/>
          <p:nvPr/>
        </p:nvSpPr>
        <p:spPr>
          <a:xfrm>
            <a:off x="5353051" y="1429309"/>
            <a:ext cx="612743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30DF0-9BB1-D15D-4021-CF27CBEEA04C}"/>
              </a:ext>
            </a:extLst>
          </p:cNvPr>
          <p:cNvSpPr txBox="1"/>
          <p:nvPr/>
        </p:nvSpPr>
        <p:spPr>
          <a:xfrm>
            <a:off x="9290296" y="2059623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Gerber to Tiff In App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0FA8F-1EC3-82B7-0E87-FC64E46AC82D}"/>
              </a:ext>
            </a:extLst>
          </p:cNvPr>
          <p:cNvCxnSpPr>
            <a:endCxn id="13" idx="1"/>
          </p:cNvCxnSpPr>
          <p:nvPr/>
        </p:nvCxnSpPr>
        <p:spPr>
          <a:xfrm>
            <a:off x="5965794" y="1539190"/>
            <a:ext cx="3324502" cy="84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C4A974-DC00-E42E-C83C-51221CF719C8}"/>
              </a:ext>
            </a:extLst>
          </p:cNvPr>
          <p:cNvSpPr txBox="1"/>
          <p:nvPr/>
        </p:nvSpPr>
        <p:spPr>
          <a:xfrm>
            <a:off x="8661647" y="5074152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App Image 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E1898-0895-020E-628D-27F6EEF5AE0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6640497" y="5397318"/>
            <a:ext cx="2021150" cy="89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797CC3-CAB6-FEDD-670C-5495A9EF26B4}"/>
              </a:ext>
            </a:extLst>
          </p:cNvPr>
          <p:cNvSpPr txBox="1"/>
          <p:nvPr/>
        </p:nvSpPr>
        <p:spPr>
          <a:xfrm>
            <a:off x="6170073" y="3877374"/>
            <a:ext cx="296199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Operations for stack up information from Gerber layers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D11A1A-996C-0B3F-F3FB-186795F7135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066190" y="4339039"/>
            <a:ext cx="1103883" cy="113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01F1ED-8D43-0110-D58C-73474E03D616}"/>
              </a:ext>
            </a:extLst>
          </p:cNvPr>
          <p:cNvSpPr txBox="1"/>
          <p:nvPr/>
        </p:nvSpPr>
        <p:spPr>
          <a:xfrm>
            <a:off x="5944735" y="2629280"/>
            <a:ext cx="157430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Preset/User defined color mappings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8E6C5F-9E6D-3AC8-3676-1EA00298DD07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3400149" y="3090945"/>
            <a:ext cx="2544586" cy="856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0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6B7E-1BCE-59EB-2850-B272EF1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97B64-8B31-E250-72A7-A661F7EF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BDDB-389D-303A-9E19-6A1CA1FB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943B-67E1-310D-656D-B1CF13CE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688E-6F3F-EA31-62C7-9AB2B96E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42" y="1158733"/>
            <a:ext cx="8444890" cy="51079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6457D-3B2D-C3C1-812B-66F050C8B8AB}"/>
              </a:ext>
            </a:extLst>
          </p:cNvPr>
          <p:cNvSpPr/>
          <p:nvPr/>
        </p:nvSpPr>
        <p:spPr>
          <a:xfrm>
            <a:off x="3666478" y="1784412"/>
            <a:ext cx="1467498" cy="2956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15F6-9DEB-5BEA-1B29-1BFC69A0C53F}"/>
              </a:ext>
            </a:extLst>
          </p:cNvPr>
          <p:cNvSpPr txBox="1"/>
          <p:nvPr/>
        </p:nvSpPr>
        <p:spPr>
          <a:xfrm>
            <a:off x="6107194" y="3286088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Layer specific modifications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ACD66-B92B-E09E-D68F-15BF429B225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133976" y="3262544"/>
            <a:ext cx="973218" cy="34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993091-6AE7-B6A4-5113-47E416C3BE01}"/>
              </a:ext>
            </a:extLst>
          </p:cNvPr>
          <p:cNvSpPr txBox="1"/>
          <p:nvPr/>
        </p:nvSpPr>
        <p:spPr>
          <a:xfrm>
            <a:off x="6085921" y="4334523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B72B3B-1D1F-5243-11D2-201E92AC608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133976" y="3262544"/>
            <a:ext cx="951945" cy="139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FAD94A6-7CED-E92F-533A-F70D218BCAB3}"/>
              </a:ext>
            </a:extLst>
          </p:cNvPr>
          <p:cNvSpPr/>
          <p:nvPr/>
        </p:nvSpPr>
        <p:spPr>
          <a:xfrm>
            <a:off x="2563427" y="1277845"/>
            <a:ext cx="1662343" cy="257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B0A42-ACCB-B2B0-E1CF-DAE90715882B}"/>
              </a:ext>
            </a:extLst>
          </p:cNvPr>
          <p:cNvSpPr txBox="1"/>
          <p:nvPr/>
        </p:nvSpPr>
        <p:spPr>
          <a:xfrm>
            <a:off x="8306404" y="2200312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Additional user defined settings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A7EAF8-5B59-E38C-C24C-7239BF514F6A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 flipV="1">
            <a:off x="4225770" y="1406841"/>
            <a:ext cx="4080634" cy="111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63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9992-13F1-5EFC-534E-EBA449D5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12A9E-7FA1-ECE6-D392-7099B838C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50CD-9440-34FC-5D6A-EB4CC424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BD2A3-B42C-9204-30ED-7D71123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A117E-5B0E-BC6D-BDD3-818671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DE659-773A-C0B4-02E2-35EBF202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88" y="1109568"/>
            <a:ext cx="8480401" cy="512940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792736-8704-E968-93E4-3EADFCCDFC5F}"/>
              </a:ext>
            </a:extLst>
          </p:cNvPr>
          <p:cNvSpPr/>
          <p:nvPr/>
        </p:nvSpPr>
        <p:spPr>
          <a:xfrm>
            <a:off x="4048216" y="2880735"/>
            <a:ext cx="266330" cy="1642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8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CFCC-1F76-948D-D6CC-BA338F5C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MetAve</a:t>
            </a:r>
            <a:r>
              <a:rPr lang="en-US" dirty="0"/>
              <a:t> algorithm (Box Filter)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BA6D-78AA-BA00-0C46-95E4F97A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7A5F-8CCB-547A-6B9C-B6511FC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E7A63-0BC1-730D-99DC-3CA9F743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Command line executable</a:t>
                </a:r>
              </a:p>
              <a:p>
                <a:pPr lvl="1"/>
                <a:r>
                  <a:rPr lang="en-US" sz="2000" dirty="0"/>
                  <a:t>Image operations become a file management issue</a:t>
                </a:r>
              </a:p>
              <a:p>
                <a:pPr lvl="1"/>
                <a:r>
                  <a:rPr lang="en-US" sz="2000" dirty="0"/>
                  <a:t>Algorithm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Assumes boundaries are 0</a:t>
                </a:r>
              </a:p>
              <a:p>
                <a:r>
                  <a:rPr lang="en-US" sz="2400" dirty="0"/>
                  <a:t>Inputs</a:t>
                </a:r>
              </a:p>
              <a:p>
                <a:pPr lvl="1"/>
                <a:r>
                  <a:rPr lang="en-US" sz="2000" dirty="0"/>
                  <a:t>Input Layers</a:t>
                </a:r>
              </a:p>
              <a:p>
                <a:pPr lvl="1"/>
                <a:r>
                  <a:rPr lang="en-US" sz="2000" dirty="0"/>
                  <a:t>Layer Weighting </a:t>
                </a:r>
              </a:p>
              <a:p>
                <a:pPr lvl="1"/>
                <a:r>
                  <a:rPr lang="en-US" sz="2000" dirty="0"/>
                  <a:t>Averaging  window </a:t>
                </a:r>
              </a:p>
              <a:p>
                <a:r>
                  <a:rPr lang="en-US" sz="2400" dirty="0"/>
                  <a:t>Weighted Result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Rolling average of target</a:t>
                </a:r>
              </a:p>
            </p:txBody>
          </p:sp>
        </mc:Choice>
        <mc:Fallback xmlns="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  <a:blipFill>
                <a:blip r:embed="rId2"/>
                <a:stretch>
                  <a:fillRect l="-923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/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𝐶𝑜𝑛𝑠𝑡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+ 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𝑛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= 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1 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𝐿𝑦𝑟𝑁</m:t>
                        </m:r>
                      </m:sup>
                      <m:e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 </a:t>
                </a:r>
                <a:endParaRPr lang="en-US" i="1" kern="0" dirty="0">
                  <a:solidFill>
                    <a:schemeClr val="tx1"/>
                  </a:solidFill>
                  <a:latin typeface="Cambria Math" panose="02040503050406030204" pitchFamily="18" charset="0"/>
                  <a:sym typeface="Helvetica Neue"/>
                </a:endParaRPr>
              </a:p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&lt;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     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&gt;255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255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blipFill>
                <a:blip r:embed="rId3"/>
                <a:stretch>
                  <a:fillRect l="-1001" t="-4024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/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 anchorCtr="0">
                <a:spAutoFit/>
              </a:bodyPr>
              <a:lstStyle/>
              <a:p>
                <a:pPr marL="0" marR="0" lvl="0" indent="0" defTabSz="24383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+1</m:t>
                            </m:r>
                          </m:e>
                        </m:d>
                        <m:r>
                          <a:rPr kumimoji="0" lang="en-US" sz="1800" b="0" i="1" u="none" strike="noStrike" kern="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−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+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𝐶𝑒𝑙𝑙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  <a:sym typeface="Helvetica Neue"/>
                  </a:rPr>
                  <a:t>   </a:t>
                </a: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E2841"/>
                  </a:solidFill>
                  <a:effectLst/>
                  <a:uLnTx/>
                  <a:uFillTx/>
                  <a:latin typeface="Aptos" panose="02110004020202020204"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blipFill>
                <a:blip r:embed="rId4"/>
                <a:stretch>
                  <a:fillRect l="-2712" t="-102899" b="-1536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A65F20E-3695-4AB8-B4D2-400042CA7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68" y="4358174"/>
            <a:ext cx="2316353" cy="18190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9C34F-D63F-D7D4-1160-961A8AC9D9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8749" y="4184660"/>
            <a:ext cx="426720" cy="661084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23E71-2EB0-7B0E-95A9-3328D4AC8A19}"/>
              </a:ext>
            </a:extLst>
          </p:cNvPr>
          <p:cNvSpPr txBox="1"/>
          <p:nvPr/>
        </p:nvSpPr>
        <p:spPr>
          <a:xfrm>
            <a:off x="8223167" y="3999994"/>
            <a:ext cx="121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Aptos" panose="02110004020202020204"/>
              </a:rPr>
              <a:t>Ncell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(x, y)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D70CD86-E10E-2E70-2FB6-C77084268F41}"/>
              </a:ext>
            </a:extLst>
          </p:cNvPr>
          <p:cNvSpPr/>
          <p:nvPr/>
        </p:nvSpPr>
        <p:spPr>
          <a:xfrm>
            <a:off x="10138329" y="4682390"/>
            <a:ext cx="181907" cy="145257"/>
          </a:xfrm>
          <a:prstGeom prst="righ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26423-CB32-4A7D-3221-11D7BDD37E93}"/>
              </a:ext>
            </a:extLst>
          </p:cNvPr>
          <p:cNvSpPr txBox="1"/>
          <p:nvPr/>
        </p:nvSpPr>
        <p:spPr>
          <a:xfrm>
            <a:off x="11525721" y="4570352"/>
            <a:ext cx="6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r =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635C83-0B88-5D12-662F-5A3F291F3310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flipH="1">
            <a:off x="10320236" y="4755018"/>
            <a:ext cx="1205485" cy="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711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10" dirty="0">
                <a:latin typeface="Calibri-Light"/>
                <a:cs typeface="Calibri-Light"/>
              </a:rPr>
              <a:t>Background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7598" y="1127649"/>
            <a:ext cx="7151829" cy="2637902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0665" marR="305435" indent="-228600">
              <a:buFont typeface="Arial"/>
              <a:buChar char="•"/>
              <a:tabLst>
                <a:tab pos="1655445" algn="l"/>
              </a:tabLst>
            </a:pP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areas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Copper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Imbalance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can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result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in </a:t>
            </a: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deformation.</a:t>
            </a:r>
            <a:endParaRPr sz="2000"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Zo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across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high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speed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channels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risk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Lamination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voids,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micro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fracturing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under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large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warpage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&amp;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non-</a:t>
            </a:r>
            <a:r>
              <a:rPr dirty="0">
                <a:latin typeface="Verdana"/>
                <a:cs typeface="Verdana"/>
              </a:rPr>
              <a:t>linear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scaling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uncertainty/variation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layer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z-</a:t>
            </a:r>
            <a:r>
              <a:rPr dirty="0">
                <a:latin typeface="Verdana"/>
                <a:cs typeface="Verdana"/>
              </a:rPr>
              <a:t>axis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location</a:t>
            </a:r>
            <a:r>
              <a:rPr lang="en-US" spc="-10" dirty="0">
                <a:latin typeface="Verdana"/>
                <a:cs typeface="Verdana"/>
              </a:rPr>
              <a:t>:</a:t>
            </a:r>
          </a:p>
          <a:p>
            <a:pPr marL="1155065" lvl="2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backdrill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stub</a:t>
            </a:r>
            <a:r>
              <a:rPr spc="-10" dirty="0">
                <a:latin typeface="Verdana"/>
                <a:cs typeface="Verdana"/>
              </a:rPr>
              <a:t> variation</a:t>
            </a:r>
            <a:endParaRPr dirty="0">
              <a:latin typeface="Verdana"/>
              <a:cs typeface="Verdana"/>
            </a:endParaRPr>
          </a:p>
          <a:p>
            <a:pPr marL="1155065" lvl="2" indent="-227965">
              <a:buFont typeface="Arial"/>
              <a:buChar char="•"/>
              <a:tabLst>
                <a:tab pos="11550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surface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topology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variations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4274" y="3775934"/>
            <a:ext cx="767004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Verdana"/>
                <a:cs typeface="Verdana"/>
              </a:rPr>
              <a:t>Extent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deformation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lang="en-US" sz="2000" spc="-20" dirty="0">
                <a:latin typeface="Verdana"/>
                <a:cs typeface="Verdana"/>
              </a:rPr>
              <a:t>&amp;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</a:t>
            </a:r>
            <a:r>
              <a:rPr lang="en-US" sz="2000" dirty="0">
                <a:latin typeface="Verdana"/>
                <a:cs typeface="Verdana"/>
              </a:rPr>
              <a:t> L</a:t>
            </a:r>
            <a:r>
              <a:rPr sz="2000" dirty="0">
                <a:latin typeface="Verdana"/>
                <a:cs typeface="Verdana"/>
              </a:rPr>
              <a:t>ayer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Copper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Imbalance</a:t>
            </a:r>
            <a:r>
              <a:rPr lang="en-US" sz="2000" spc="-10" dirty="0">
                <a:latin typeface="Verdana"/>
                <a:cs typeface="Verdana"/>
              </a:rPr>
              <a:t> is an interaction between material selection and stackup.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4614" y="4330103"/>
            <a:ext cx="7449702" cy="168058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300" dirty="0">
              <a:latin typeface="Verdana"/>
              <a:cs typeface="Verdana"/>
            </a:endParaRPr>
          </a:p>
          <a:p>
            <a:pPr marL="12700">
              <a:tabLst>
                <a:tab pos="2923540" algn="l"/>
              </a:tabLst>
            </a:pPr>
            <a:r>
              <a:rPr sz="2000" b="1" dirty="0">
                <a:latin typeface="Verdana"/>
                <a:cs typeface="Verdana"/>
              </a:rPr>
              <a:t>Project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Phase </a:t>
            </a:r>
            <a:r>
              <a:rPr sz="2000" b="1" spc="-25" dirty="0">
                <a:latin typeface="Verdana"/>
                <a:cs typeface="Verdana"/>
              </a:rPr>
              <a:t>1:</a:t>
            </a:r>
            <a:r>
              <a:rPr lang="en-US" sz="2000" b="1" spc="-25" dirty="0">
                <a:latin typeface="Verdana"/>
                <a:cs typeface="Verdana"/>
              </a:rPr>
              <a:t>  </a:t>
            </a:r>
            <a:r>
              <a:rPr sz="2000" dirty="0">
                <a:latin typeface="Verdana"/>
                <a:cs typeface="Verdana"/>
              </a:rPr>
              <a:t>Quantif</a:t>
            </a:r>
            <a:r>
              <a:rPr lang="en-US" sz="2000" dirty="0">
                <a:latin typeface="Verdana"/>
                <a:cs typeface="Verdana"/>
              </a:rPr>
              <a:t>ied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void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size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spc="-50" dirty="0">
                <a:latin typeface="Verdana"/>
                <a:cs typeface="Verdana"/>
              </a:rPr>
              <a:t>and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density</a:t>
            </a:r>
            <a:r>
              <a:rPr lang="en-US" sz="2000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stacking</a:t>
            </a:r>
            <a:r>
              <a:rPr lang="en-US" sz="2000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core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deformation,</a:t>
            </a:r>
            <a:r>
              <a:rPr lang="en-US" sz="2000" spc="-25" dirty="0"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Surface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topography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spc="-25" dirty="0">
                <a:solidFill>
                  <a:srgbClr val="C55A11"/>
                </a:solidFill>
                <a:latin typeface="Verdana"/>
                <a:cs typeface="Verdana"/>
              </a:rPr>
              <a:t>for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assembly,</a:t>
            </a:r>
            <a:r>
              <a:rPr lang="en-US" sz="2000" i="1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recommended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design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approaches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focused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Low 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3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Ultra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Low-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laminates.</a:t>
            </a:r>
            <a:endParaRPr lang="en-US" sz="20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7131" y="4032925"/>
            <a:ext cx="2182886" cy="17901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5327" y="1598350"/>
            <a:ext cx="2875303" cy="152758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</a:t>
            </a:fld>
            <a:endParaRPr spc="-25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723D23B-3599-09BC-5959-6EE1CEEAFDCF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09F9-5DF4-FA1D-3057-D523FB25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Accessed through the </a:t>
                </a:r>
                <a:r>
                  <a:rPr lang="en-US" dirty="0" err="1"/>
                  <a:t>Scipy</a:t>
                </a:r>
                <a:r>
                  <a:rPr lang="en-US" dirty="0"/>
                  <a:t> (pythons scientific computing library)</a:t>
                </a:r>
              </a:p>
              <a:p>
                <a:r>
                  <a:rPr lang="en-US" sz="2800" dirty="0"/>
                  <a:t>Algorithm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Adjustable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Different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BCs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applied</m:t>
                    </m:r>
                    <m:r>
                      <m:rPr>
                        <m:nor/>
                      </m:rPr>
                      <a:rPr lang="en-US" dirty="0"/>
                      <m:t> (0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default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Etc.</a:t>
                </a:r>
              </a:p>
              <a:p>
                <a:r>
                  <a:rPr lang="en-US" dirty="0"/>
                  <a:t>May approximate physics closer than box blur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  <a:blipFill>
                <a:blip r:embed="rId2"/>
                <a:stretch>
                  <a:fillRect l="-1187" t="-2680" b="-2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AA78-CD98-C566-0DCD-651B4523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E09DF-A703-4C7D-22BB-6F066BF1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F081-5551-662E-30EA-C8593DBC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69832-6BE8-8E3F-0DC6-242428F1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14" y="4191833"/>
            <a:ext cx="2786025" cy="21879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C179F-78CC-1539-898D-EF543117ECCF}"/>
              </a:ext>
            </a:extLst>
          </p:cNvPr>
          <p:cNvSpPr/>
          <p:nvPr/>
        </p:nvSpPr>
        <p:spPr>
          <a:xfrm>
            <a:off x="9863092" y="4640036"/>
            <a:ext cx="399495" cy="3462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FF31F6-AE82-7C7B-B2E4-32D831751918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438511"/>
            <a:ext cx="692459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E4E959-123F-EDBE-6207-C00178DBD6EB}"/>
              </a:ext>
            </a:extLst>
          </p:cNvPr>
          <p:cNvCxnSpPr>
            <a:cxnSpLocks/>
          </p:cNvCxnSpPr>
          <p:nvPr/>
        </p:nvCxnSpPr>
        <p:spPr>
          <a:xfrm flipV="1">
            <a:off x="10236735" y="3438511"/>
            <a:ext cx="753308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/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0000"/>
                                    </a:highlight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/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074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917D-B0E6-D6C8-E7B9-E98F95C3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Algorithms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55CC-2D7E-E046-7BDD-D66EC924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  <a:p>
            <a:r>
              <a:rPr lang="en-US" dirty="0"/>
              <a:t>Bilateral Filter</a:t>
            </a:r>
          </a:p>
          <a:p>
            <a:r>
              <a:rPr lang="en-US" dirty="0"/>
              <a:t>Open to adding others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A49FB-8BDF-A195-DD1A-CB9EE467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9250-8074-A192-DDAC-F8194090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40E66-766C-C05F-5734-0E193906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29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  <a:tabLst>
                <a:tab pos="3665220" algn="l"/>
              </a:tabLst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Flow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20" dirty="0">
                <a:solidFill>
                  <a:srgbClr val="03136A"/>
                </a:solidFill>
                <a:latin typeface="Calibri-Light"/>
                <a:cs typeface="Calibri-Light"/>
              </a:rPr>
              <a:t>Chart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	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-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98172" y="1613890"/>
            <a:ext cx="1612265" cy="570230"/>
          </a:xfrm>
          <a:custGeom>
            <a:avLst/>
            <a:gdLst/>
            <a:ahLst/>
            <a:cxnLst/>
            <a:rect l="l" t="t" r="r" b="b"/>
            <a:pathLst>
              <a:path w="1612265" h="570230">
                <a:moveTo>
                  <a:pt x="0" y="0"/>
                </a:moveTo>
                <a:lnTo>
                  <a:pt x="1611667" y="0"/>
                </a:lnTo>
                <a:lnTo>
                  <a:pt x="1611667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175303" y="1736852"/>
            <a:ext cx="1058545" cy="299720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Fabrication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4486" y="3253581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070"/>
              </a:spcBef>
            </a:pPr>
            <a:r>
              <a:rPr sz="1800" spc="-10" dirty="0">
                <a:latin typeface="Calibri"/>
                <a:cs typeface="Calibri"/>
              </a:rPr>
              <a:t>Evaluation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9855" y="3066938"/>
            <a:ext cx="3556000" cy="570230"/>
          </a:xfrm>
          <a:custGeom>
            <a:avLst/>
            <a:gdLst/>
            <a:ahLst/>
            <a:cxnLst/>
            <a:rect l="l" t="t" r="r" b="b"/>
            <a:pathLst>
              <a:path w="3556000" h="570229">
                <a:moveTo>
                  <a:pt x="0" y="0"/>
                </a:moveTo>
                <a:lnTo>
                  <a:pt x="3555462" y="0"/>
                </a:lnTo>
                <a:lnTo>
                  <a:pt x="3555462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7250" y="3053588"/>
            <a:ext cx="3041650" cy="565150"/>
          </a:xfrm>
          <a:prstGeom prst="rect">
            <a:avLst/>
          </a:prstGeom>
          <a:noFill/>
        </p:spPr>
        <p:txBody>
          <a:bodyPr vert="horz" wrap="square" lIns="0" tIns="28575" rIns="0" bIns="0" rtlCol="0">
            <a:spAutoFit/>
          </a:bodyPr>
          <a:lstStyle/>
          <a:p>
            <a:pPr marL="12700" marR="5080" indent="133350">
              <a:lnSpc>
                <a:spcPts val="2090"/>
              </a:lnSpc>
              <a:spcBef>
                <a:spcPts val="225"/>
              </a:spcBef>
            </a:pPr>
            <a:r>
              <a:rPr sz="1800" spc="-45" dirty="0">
                <a:latin typeface="Calibri"/>
                <a:cs typeface="Calibri"/>
              </a:rPr>
              <a:t>X-</a:t>
            </a:r>
            <a:r>
              <a:rPr sz="1800" dirty="0">
                <a:latin typeface="Calibri"/>
                <a:cs typeface="Calibri"/>
              </a:rPr>
              <a:t>Section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Core </a:t>
            </a:r>
            <a:r>
              <a:rPr sz="1800" spc="-10" dirty="0">
                <a:latin typeface="Calibri"/>
                <a:cs typeface="Calibri"/>
              </a:rPr>
              <a:t>Deformation </a:t>
            </a:r>
            <a:r>
              <a:rPr sz="1800" dirty="0">
                <a:latin typeface="Calibri"/>
                <a:cs typeface="Calibri"/>
              </a:rPr>
              <a:t>measurements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(1-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10" dirty="0">
                <a:latin typeface="Calibri"/>
                <a:cs typeface="Calibri"/>
              </a:rPr>
              <a:t> panels/mtrl)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5646" y="1606986"/>
            <a:ext cx="1624965" cy="582930"/>
            <a:chOff x="2625646" y="1606986"/>
            <a:chExt cx="1624965" cy="582930"/>
          </a:xfrm>
          <a:solidFill>
            <a:srgbClr val="00B050"/>
          </a:solidFill>
        </p:grpSpPr>
        <p:sp>
          <p:nvSpPr>
            <p:cNvPr id="9" name="object 9"/>
            <p:cNvSpPr/>
            <p:nvPr/>
          </p:nvSpPr>
          <p:spPr>
            <a:xfrm>
              <a:off x="2631996" y="1613336"/>
              <a:ext cx="1612900" cy="570865"/>
            </a:xfrm>
            <a:custGeom>
              <a:avLst/>
              <a:gdLst/>
              <a:ahLst/>
              <a:cxnLst/>
              <a:rect l="l" t="t" r="r" b="b"/>
              <a:pathLst>
                <a:path w="1612900" h="570864">
                  <a:moveTo>
                    <a:pt x="1612493" y="0"/>
                  </a:moveTo>
                  <a:lnTo>
                    <a:pt x="0" y="0"/>
                  </a:lnTo>
                  <a:lnTo>
                    <a:pt x="0" y="570268"/>
                  </a:lnTo>
                  <a:lnTo>
                    <a:pt x="1612493" y="570268"/>
                  </a:lnTo>
                  <a:lnTo>
                    <a:pt x="161249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1996" y="1613336"/>
              <a:ext cx="1612265" cy="570230"/>
            </a:xfrm>
            <a:custGeom>
              <a:avLst/>
              <a:gdLst/>
              <a:ahLst/>
              <a:cxnLst/>
              <a:rect l="l" t="t" r="r" b="b"/>
              <a:pathLst>
                <a:path w="1612264" h="570230">
                  <a:moveTo>
                    <a:pt x="0" y="0"/>
                  </a:moveTo>
                  <a:lnTo>
                    <a:pt x="1611667" y="0"/>
                  </a:lnTo>
                  <a:lnTo>
                    <a:pt x="1611667" y="569980"/>
                  </a:lnTo>
                  <a:lnTo>
                    <a:pt x="0" y="5699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693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12804" y="1654555"/>
            <a:ext cx="650875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2540" algn="ctr">
              <a:lnSpc>
                <a:spcPts val="1300"/>
              </a:lnSpc>
            </a:pPr>
            <a:r>
              <a:rPr sz="1100" spc="-10" dirty="0">
                <a:latin typeface="Calibri"/>
                <a:cs typeface="Calibri"/>
              </a:rPr>
              <a:t>(Cmplt)</a:t>
            </a:r>
            <a:endParaRPr sz="1100" dirty="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943719" y="1377245"/>
          <a:ext cx="1612265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1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8425" marR="90170" indent="26670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Ultra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Laminate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09220" marR="99695" algn="ctr">
                        <a:lnSpc>
                          <a:spcPts val="98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Thick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Prepreg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0" dirty="0">
                          <a:latin typeface="Calibri"/>
                          <a:cs typeface="Calibri"/>
                        </a:rPr>
                        <a:t>@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2oz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lyrs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2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060214" y="3712428"/>
            <a:ext cx="355600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Surface</a:t>
            </a:r>
            <a:r>
              <a:rPr sz="1800" spc="-20" dirty="0">
                <a:latin typeface="Calibri"/>
                <a:cs typeface="Calibri"/>
              </a:rPr>
              <a:t> Topography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all</a:t>
            </a:r>
            <a:r>
              <a:rPr sz="18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panel/mtrl)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6408" y="3712428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0763" y="3712427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Final </a:t>
            </a:r>
            <a:r>
              <a:rPr sz="1800" spc="-10" dirty="0">
                <a:latin typeface="Calibri"/>
                <a:cs typeface="Calibri"/>
              </a:rPr>
              <a:t>Report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34164" y="1856169"/>
            <a:ext cx="5442585" cy="2429510"/>
            <a:chOff x="2834164" y="1856169"/>
            <a:chExt cx="5442585" cy="2429510"/>
          </a:xfrm>
        </p:grpSpPr>
        <p:sp>
          <p:nvSpPr>
            <p:cNvPr id="17" name="object 17"/>
            <p:cNvSpPr/>
            <p:nvPr/>
          </p:nvSpPr>
          <p:spPr>
            <a:xfrm>
              <a:off x="2834157" y="1856181"/>
              <a:ext cx="3919854" cy="1397635"/>
            </a:xfrm>
            <a:custGeom>
              <a:avLst/>
              <a:gdLst/>
              <a:ahLst/>
              <a:cxnLst/>
              <a:rect l="l" t="t" r="r" b="b"/>
              <a:pathLst>
                <a:path w="3919854" h="1397635">
                  <a:moveTo>
                    <a:pt x="2064004" y="42862"/>
                  </a:moveTo>
                  <a:lnTo>
                    <a:pt x="2035429" y="28575"/>
                  </a:lnTo>
                  <a:lnTo>
                    <a:pt x="1978279" y="0"/>
                  </a:lnTo>
                  <a:lnTo>
                    <a:pt x="1978279" y="28575"/>
                  </a:lnTo>
                  <a:lnTo>
                    <a:pt x="1751457" y="28575"/>
                  </a:lnTo>
                  <a:lnTo>
                    <a:pt x="1751457" y="28016"/>
                  </a:lnTo>
                  <a:lnTo>
                    <a:pt x="1410322" y="28016"/>
                  </a:lnTo>
                  <a:lnTo>
                    <a:pt x="1410322" y="56591"/>
                  </a:lnTo>
                  <a:lnTo>
                    <a:pt x="1722882" y="56591"/>
                  </a:lnTo>
                  <a:lnTo>
                    <a:pt x="1722882" y="57150"/>
                  </a:lnTo>
                  <a:lnTo>
                    <a:pt x="1978279" y="57150"/>
                  </a:lnTo>
                  <a:lnTo>
                    <a:pt x="1978279" y="85725"/>
                  </a:lnTo>
                  <a:lnTo>
                    <a:pt x="2035429" y="57150"/>
                  </a:lnTo>
                  <a:lnTo>
                    <a:pt x="2064004" y="42862"/>
                  </a:lnTo>
                  <a:close/>
                </a:path>
                <a:path w="3919854" h="1397635">
                  <a:moveTo>
                    <a:pt x="3919372" y="28562"/>
                  </a:moveTo>
                  <a:lnTo>
                    <a:pt x="3676497" y="28562"/>
                  </a:lnTo>
                  <a:lnTo>
                    <a:pt x="3676497" y="57137"/>
                  </a:lnTo>
                  <a:lnTo>
                    <a:pt x="3890797" y="57137"/>
                  </a:lnTo>
                  <a:lnTo>
                    <a:pt x="3890797" y="848410"/>
                  </a:lnTo>
                  <a:lnTo>
                    <a:pt x="28575" y="848410"/>
                  </a:lnTo>
                  <a:lnTo>
                    <a:pt x="28575" y="1311681"/>
                  </a:lnTo>
                  <a:lnTo>
                    <a:pt x="0" y="1311681"/>
                  </a:lnTo>
                  <a:lnTo>
                    <a:pt x="42862" y="1397406"/>
                  </a:lnTo>
                  <a:lnTo>
                    <a:pt x="78587" y="1325968"/>
                  </a:lnTo>
                  <a:lnTo>
                    <a:pt x="85725" y="1311681"/>
                  </a:lnTo>
                  <a:lnTo>
                    <a:pt x="57150" y="1311681"/>
                  </a:lnTo>
                  <a:lnTo>
                    <a:pt x="57150" y="876985"/>
                  </a:lnTo>
                  <a:lnTo>
                    <a:pt x="3919372" y="876985"/>
                  </a:lnTo>
                  <a:lnTo>
                    <a:pt x="3919372" y="848410"/>
                  </a:lnTo>
                  <a:lnTo>
                    <a:pt x="3919372" y="57137"/>
                  </a:lnTo>
                  <a:lnTo>
                    <a:pt x="3919372" y="42849"/>
                  </a:lnTo>
                  <a:lnTo>
                    <a:pt x="3919372" y="285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0759" y="3066938"/>
              <a:ext cx="100965" cy="1215390"/>
            </a:xfrm>
            <a:custGeom>
              <a:avLst/>
              <a:gdLst/>
              <a:ahLst/>
              <a:cxnLst/>
              <a:rect l="l" t="t" r="r" b="b"/>
              <a:pathLst>
                <a:path w="100964" h="1215389">
                  <a:moveTo>
                    <a:pt x="100936" y="1215140"/>
                  </a:moveTo>
                  <a:lnTo>
                    <a:pt x="81291" y="1214479"/>
                  </a:lnTo>
                  <a:lnTo>
                    <a:pt x="65249" y="1212676"/>
                  </a:lnTo>
                  <a:lnTo>
                    <a:pt x="54433" y="1210003"/>
                  </a:lnTo>
                  <a:lnTo>
                    <a:pt x="50467" y="1206729"/>
                  </a:lnTo>
                  <a:lnTo>
                    <a:pt x="50468" y="615980"/>
                  </a:lnTo>
                  <a:lnTo>
                    <a:pt x="46502" y="612706"/>
                  </a:lnTo>
                  <a:lnTo>
                    <a:pt x="35686" y="610033"/>
                  </a:lnTo>
                  <a:lnTo>
                    <a:pt x="19644" y="608230"/>
                  </a:lnTo>
                  <a:lnTo>
                    <a:pt x="0" y="607570"/>
                  </a:lnTo>
                  <a:lnTo>
                    <a:pt x="19644" y="606909"/>
                  </a:lnTo>
                  <a:lnTo>
                    <a:pt x="35686" y="605106"/>
                  </a:lnTo>
                  <a:lnTo>
                    <a:pt x="46502" y="602433"/>
                  </a:lnTo>
                  <a:lnTo>
                    <a:pt x="50468" y="599159"/>
                  </a:lnTo>
                  <a:lnTo>
                    <a:pt x="50468" y="8410"/>
                  </a:lnTo>
                  <a:lnTo>
                    <a:pt x="54435" y="5136"/>
                  </a:lnTo>
                  <a:lnTo>
                    <a:pt x="65250" y="2463"/>
                  </a:lnTo>
                  <a:lnTo>
                    <a:pt x="81293" y="660"/>
                  </a:lnTo>
                  <a:lnTo>
                    <a:pt x="100937" y="0"/>
                  </a:lnTo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17485" y="3337788"/>
              <a:ext cx="659130" cy="702945"/>
            </a:xfrm>
            <a:custGeom>
              <a:avLst/>
              <a:gdLst/>
              <a:ahLst/>
              <a:cxnLst/>
              <a:rect l="l" t="t" r="r" b="b"/>
              <a:pathLst>
                <a:path w="659129" h="702945">
                  <a:moveTo>
                    <a:pt x="658914" y="659777"/>
                  </a:moveTo>
                  <a:lnTo>
                    <a:pt x="630339" y="645490"/>
                  </a:lnTo>
                  <a:lnTo>
                    <a:pt x="573189" y="616915"/>
                  </a:lnTo>
                  <a:lnTo>
                    <a:pt x="573189" y="645490"/>
                  </a:lnTo>
                  <a:lnTo>
                    <a:pt x="348564" y="645490"/>
                  </a:lnTo>
                  <a:lnTo>
                    <a:pt x="348564" y="28575"/>
                  </a:lnTo>
                  <a:lnTo>
                    <a:pt x="348564" y="14287"/>
                  </a:lnTo>
                  <a:lnTo>
                    <a:pt x="348564" y="0"/>
                  </a:lnTo>
                  <a:lnTo>
                    <a:pt x="9639" y="0"/>
                  </a:lnTo>
                  <a:lnTo>
                    <a:pt x="9639" y="28575"/>
                  </a:lnTo>
                  <a:lnTo>
                    <a:pt x="319989" y="28575"/>
                  </a:lnTo>
                  <a:lnTo>
                    <a:pt x="319989" y="645490"/>
                  </a:lnTo>
                  <a:lnTo>
                    <a:pt x="315175" y="645490"/>
                  </a:lnTo>
                  <a:lnTo>
                    <a:pt x="0" y="645490"/>
                  </a:lnTo>
                  <a:lnTo>
                    <a:pt x="0" y="674065"/>
                  </a:lnTo>
                  <a:lnTo>
                    <a:pt x="319989" y="674065"/>
                  </a:lnTo>
                  <a:lnTo>
                    <a:pt x="329463" y="674065"/>
                  </a:lnTo>
                  <a:lnTo>
                    <a:pt x="343750" y="674065"/>
                  </a:lnTo>
                  <a:lnTo>
                    <a:pt x="573189" y="674065"/>
                  </a:lnTo>
                  <a:lnTo>
                    <a:pt x="573189" y="702640"/>
                  </a:lnTo>
                  <a:lnTo>
                    <a:pt x="630339" y="674065"/>
                  </a:lnTo>
                  <a:lnTo>
                    <a:pt x="658914" y="65977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/>
          <p:nvPr/>
        </p:nvSpPr>
        <p:spPr>
          <a:xfrm>
            <a:off x="9761487" y="3954701"/>
            <a:ext cx="649605" cy="85725"/>
          </a:xfrm>
          <a:custGeom>
            <a:avLst/>
            <a:gdLst/>
            <a:ahLst/>
            <a:cxnLst/>
            <a:rect l="l" t="t" r="r" b="b"/>
            <a:pathLst>
              <a:path w="649604" h="85725">
                <a:moveTo>
                  <a:pt x="563549" y="0"/>
                </a:moveTo>
                <a:lnTo>
                  <a:pt x="563549" y="85725"/>
                </a:lnTo>
                <a:lnTo>
                  <a:pt x="620699" y="57150"/>
                </a:lnTo>
                <a:lnTo>
                  <a:pt x="577837" y="57150"/>
                </a:lnTo>
                <a:lnTo>
                  <a:pt x="577837" y="28575"/>
                </a:lnTo>
                <a:lnTo>
                  <a:pt x="620699" y="28575"/>
                </a:lnTo>
                <a:lnTo>
                  <a:pt x="563549" y="0"/>
                </a:lnTo>
                <a:close/>
              </a:path>
              <a:path w="649604" h="85725">
                <a:moveTo>
                  <a:pt x="31034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324637" y="57150"/>
                </a:lnTo>
                <a:lnTo>
                  <a:pt x="338924" y="42862"/>
                </a:lnTo>
                <a:lnTo>
                  <a:pt x="310349" y="42862"/>
                </a:lnTo>
                <a:lnTo>
                  <a:pt x="310349" y="28575"/>
                </a:lnTo>
                <a:close/>
              </a:path>
              <a:path w="649604" h="85725">
                <a:moveTo>
                  <a:pt x="338924" y="42862"/>
                </a:moveTo>
                <a:lnTo>
                  <a:pt x="324637" y="57150"/>
                </a:lnTo>
                <a:lnTo>
                  <a:pt x="338924" y="57150"/>
                </a:lnTo>
                <a:lnTo>
                  <a:pt x="338924" y="42862"/>
                </a:lnTo>
                <a:close/>
              </a:path>
              <a:path w="649604" h="85725">
                <a:moveTo>
                  <a:pt x="563549" y="28575"/>
                </a:moveTo>
                <a:lnTo>
                  <a:pt x="324637" y="28575"/>
                </a:lnTo>
                <a:lnTo>
                  <a:pt x="310349" y="42862"/>
                </a:lnTo>
                <a:lnTo>
                  <a:pt x="338924" y="42862"/>
                </a:lnTo>
                <a:lnTo>
                  <a:pt x="338924" y="57150"/>
                </a:lnTo>
                <a:lnTo>
                  <a:pt x="563549" y="57150"/>
                </a:lnTo>
                <a:lnTo>
                  <a:pt x="563549" y="28575"/>
                </a:lnTo>
                <a:close/>
              </a:path>
              <a:path w="649604" h="85725">
                <a:moveTo>
                  <a:pt x="620699" y="28575"/>
                </a:moveTo>
                <a:lnTo>
                  <a:pt x="577837" y="28575"/>
                </a:lnTo>
                <a:lnTo>
                  <a:pt x="577837" y="57150"/>
                </a:lnTo>
                <a:lnTo>
                  <a:pt x="620699" y="57150"/>
                </a:lnTo>
                <a:lnTo>
                  <a:pt x="649274" y="42862"/>
                </a:lnTo>
                <a:lnTo>
                  <a:pt x="620699" y="28575"/>
                </a:lnTo>
                <a:close/>
              </a:path>
              <a:path w="649604" h="85725">
                <a:moveTo>
                  <a:pt x="324637" y="28575"/>
                </a:moveTo>
                <a:lnTo>
                  <a:pt x="310349" y="28575"/>
                </a:lnTo>
                <a:lnTo>
                  <a:pt x="310349" y="42862"/>
                </a:lnTo>
                <a:lnTo>
                  <a:pt x="324637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45074" y="1377245"/>
          <a:ext cx="1474469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A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229870" marR="220979" indent="-635" algn="ctr">
                        <a:lnSpc>
                          <a:spcPts val="2210"/>
                        </a:lnSpc>
                        <a:spcBef>
                          <a:spcPts val="140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B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414880" y="1377245"/>
          <a:ext cx="1474469" cy="1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C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168910" marR="160655" indent="635" algn="ctr">
                        <a:lnSpc>
                          <a:spcPct val="102200"/>
                        </a:lnSpc>
                        <a:spcBef>
                          <a:spcPts val="985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Phase1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stackup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w/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sublam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D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322612" y="5500942"/>
            <a:ext cx="1612265" cy="566928"/>
          </a:xfrm>
          <a:prstGeom prst="rect">
            <a:avLst/>
          </a:prstGeom>
          <a:solidFill>
            <a:srgbClr val="00B050"/>
          </a:solidFill>
          <a:ln w="12693">
            <a:solidFill>
              <a:srgbClr val="2F528F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60"/>
              </a:spcBef>
            </a:pPr>
            <a:r>
              <a:rPr sz="1800" dirty="0">
                <a:latin typeface="Calibri"/>
                <a:cs typeface="Calibri"/>
              </a:rPr>
              <a:t>Artwork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54011" y="5500942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115"/>
              </a:lnSpc>
            </a:pPr>
            <a:r>
              <a:rPr sz="1800" dirty="0">
                <a:latin typeface="Calibri"/>
                <a:cs typeface="Calibri"/>
              </a:rPr>
              <a:t>Manual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Testing</a:t>
            </a:r>
            <a:endParaRPr sz="1800" dirty="0">
              <a:latin typeface="Calibri"/>
              <a:cs typeface="Calibri"/>
            </a:endParaRPr>
          </a:p>
          <a:p>
            <a:pPr marL="205740">
              <a:lnSpc>
                <a:spcPts val="2135"/>
              </a:lnSpc>
            </a:pPr>
            <a:r>
              <a:rPr sz="1800" dirty="0">
                <a:latin typeface="Calibri"/>
                <a:cs typeface="Calibri"/>
              </a:rPr>
              <a:t>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Verification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86439" y="5508051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65"/>
              </a:spcBef>
            </a:pPr>
            <a:r>
              <a:rPr lang="en-US" sz="1800" dirty="0">
                <a:latin typeface="Calibri"/>
                <a:cs typeface="Calibri"/>
              </a:rPr>
              <a:t>Deployment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37046" y="4898712"/>
            <a:ext cx="10220960" cy="48260"/>
          </a:xfrm>
          <a:custGeom>
            <a:avLst/>
            <a:gdLst/>
            <a:ahLst/>
            <a:cxnLst/>
            <a:rect l="l" t="t" r="r" b="b"/>
            <a:pathLst>
              <a:path w="10220960" h="48260">
                <a:moveTo>
                  <a:pt x="0" y="47980"/>
                </a:moveTo>
                <a:lnTo>
                  <a:pt x="10220825" y="0"/>
                </a:lnTo>
              </a:path>
            </a:pathLst>
          </a:custGeom>
          <a:ln w="3275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966850" y="1233932"/>
            <a:ext cx="2572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Stackup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Modulation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Deformation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11847" y="6428920"/>
            <a:ext cx="7807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22</a:t>
            </a:fld>
            <a:endParaRPr spc="-25" dirty="0"/>
          </a:p>
        </p:txBody>
      </p:sp>
      <p:sp>
        <p:nvSpPr>
          <p:cNvPr id="30" name="object 30"/>
          <p:cNvSpPr txBox="1"/>
          <p:nvPr/>
        </p:nvSpPr>
        <p:spPr>
          <a:xfrm>
            <a:off x="1783055" y="5089652"/>
            <a:ext cx="1090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Tool</a:t>
            </a:r>
            <a:r>
              <a:rPr sz="1200" spc="-25" dirty="0">
                <a:latin typeface="Calibri"/>
                <a:cs typeface="Calibri"/>
              </a:rPr>
              <a:t> Dev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ACDFA19A-6DE6-A160-17AC-0B342759932B}"/>
              </a:ext>
            </a:extLst>
          </p:cNvPr>
          <p:cNvSpPr txBox="1"/>
          <p:nvPr/>
        </p:nvSpPr>
        <p:spPr>
          <a:xfrm>
            <a:off x="4621583" y="5500942"/>
            <a:ext cx="1612265" cy="566928"/>
          </a:xfrm>
          <a:prstGeom prst="rect">
            <a:avLst/>
          </a:prstGeom>
          <a:solidFill>
            <a:srgbClr val="FFFF00"/>
          </a:solidFill>
          <a:ln w="12693">
            <a:solidFill>
              <a:srgbClr val="2F528F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101600" algn="ctr">
              <a:lnSpc>
                <a:spcPts val="2115"/>
              </a:lnSpc>
            </a:pPr>
            <a:r>
              <a:rPr lang="en-US" sz="1800" dirty="0">
                <a:latin typeface="Calibri"/>
                <a:cs typeface="Calibri"/>
              </a:rPr>
              <a:t>Interface Dev</a:t>
            </a:r>
            <a:endParaRPr sz="1800" dirty="0">
              <a:latin typeface="Calibri"/>
              <a:cs typeface="Calibri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BF1AD7-1F8E-D85A-7EA2-586533D2F97C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3934877" y="5784406"/>
            <a:ext cx="686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1D3A06-7494-115F-0C3B-A90A93B6BBAA}"/>
              </a:ext>
            </a:extLst>
          </p:cNvPr>
          <p:cNvSpPr txBox="1"/>
          <p:nvPr/>
        </p:nvSpPr>
        <p:spPr>
          <a:xfrm>
            <a:off x="9129377" y="5138719"/>
            <a:ext cx="126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1ECF6E-304D-E458-3745-887BC9073EB7}"/>
              </a:ext>
            </a:extLst>
          </p:cNvPr>
          <p:cNvCxnSpPr>
            <a:cxnSpLocks/>
            <a:stCxn id="34" idx="3"/>
            <a:endCxn id="25" idx="1"/>
          </p:cNvCxnSpPr>
          <p:nvPr/>
        </p:nvCxnSpPr>
        <p:spPr>
          <a:xfrm>
            <a:off x="6233848" y="5784406"/>
            <a:ext cx="520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8304B2-37CA-8563-8A4C-E0BEC5DD103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366276" y="5784406"/>
            <a:ext cx="520163" cy="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30">
            <a:extLst>
              <a:ext uri="{FF2B5EF4-FFF2-40B4-BE49-F238E27FC236}">
                <a16:creationId xmlns:a16="http://schemas.microsoft.com/office/drawing/2014/main" id="{DDC497AA-BCFF-76B3-F2A9-90BCC584829B}"/>
              </a:ext>
            </a:extLst>
          </p:cNvPr>
          <p:cNvSpPr txBox="1"/>
          <p:nvPr/>
        </p:nvSpPr>
        <p:spPr>
          <a:xfrm>
            <a:off x="2583596" y="6076516"/>
            <a:ext cx="10902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Calibri"/>
                <a:cs typeface="Calibri"/>
              </a:rPr>
              <a:t>Complete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Resources</a:t>
            </a:r>
            <a:r>
              <a:rPr sz="3600" i="0" spc="-10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and</a:t>
            </a:r>
            <a:r>
              <a:rPr sz="3600" i="0" spc="-8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Schedule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506693" y="6428920"/>
            <a:ext cx="8093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23</a:t>
            </a:fld>
            <a:endParaRPr spc="-25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D3D13A22-FA88-4B72-9117-758B20DF2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91643"/>
              </p:ext>
            </p:extLst>
          </p:nvPr>
        </p:nvGraphicFramePr>
        <p:xfrm>
          <a:off x="2108203" y="1165228"/>
          <a:ext cx="9233532" cy="454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Planned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Complete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 Design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ECAD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PCB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Materials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EMC,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Iteq,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AGC,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TUC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TBD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Fabrication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05410">
                        <a:lnSpc>
                          <a:spcPct val="102099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TTM,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WUS,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VGT,</a:t>
                      </a:r>
                      <a:r>
                        <a:rPr sz="14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SCC,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Founder,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SME,</a:t>
                      </a:r>
                      <a:r>
                        <a:rPr sz="11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ACCL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Surface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Characterization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Akrometrix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Microsection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Report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Artwork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Conversion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Inc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85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Complete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Testing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lang="en-US" sz="1400" spc="-10" dirty="0">
                          <a:latin typeface="Calibri"/>
                          <a:cs typeface="Calibri"/>
                        </a:rPr>
                        <a:t>IBM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 weeks</a:t>
                      </a:r>
                    </a:p>
                  </a:txBody>
                  <a:tcPr marL="0" marR="0" marT="666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WIP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Wrapper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79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50" dirty="0">
                <a:latin typeface="Calibri-Light"/>
                <a:cs typeface="Calibri-Light"/>
              </a:rPr>
              <a:t>Team</a:t>
            </a:r>
            <a:r>
              <a:rPr sz="3600" i="0" spc="-145" dirty="0">
                <a:latin typeface="Calibri-Light"/>
                <a:cs typeface="Calibri-Light"/>
              </a:rPr>
              <a:t> </a:t>
            </a:r>
            <a:r>
              <a:rPr sz="3600" i="0" spc="-20" dirty="0">
                <a:latin typeface="Calibri-Light"/>
                <a:cs typeface="Calibri-Light"/>
              </a:rPr>
              <a:t>List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9" y="1058315"/>
            <a:ext cx="2086610" cy="4624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</a:t>
            </a:r>
            <a:r>
              <a:rPr lang="en-US" sz="2800" dirty="0">
                <a:latin typeface="Calibri"/>
                <a:cs typeface="Calibri"/>
              </a:rPr>
              <a:t>BM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leader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AGC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Akrometrix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Panasonic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Oracle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Nokia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Juniper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WUS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Resonac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0629" y="1116025"/>
            <a:ext cx="3655395" cy="410432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VGT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TTM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EMC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ITEQ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TUC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Co-</a:t>
            </a:r>
            <a:r>
              <a:rPr sz="2800" spc="-20" dirty="0">
                <a:latin typeface="Calibri"/>
                <a:cs typeface="Calibri"/>
              </a:rPr>
              <a:t>Tech</a:t>
            </a:r>
            <a:r>
              <a:rPr lang="en-US" sz="2800" spc="-20" dirty="0">
                <a:latin typeface="Calibri"/>
                <a:cs typeface="Calibri"/>
              </a:rPr>
              <a:t> Development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Sanmina</a:t>
            </a:r>
            <a:endParaRPr lang="en-US" sz="2800" spc="-1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800" spc="-10" dirty="0">
                <a:latin typeface="Calibri"/>
                <a:cs typeface="Calibri"/>
              </a:rPr>
              <a:t>Intel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DDF4E0A-1A39-DC1D-A335-7EDC93741C23}"/>
              </a:ext>
            </a:extLst>
          </p:cNvPr>
          <p:cNvSpPr txBox="1">
            <a:spLocks/>
          </p:cNvSpPr>
          <p:nvPr/>
        </p:nvSpPr>
        <p:spPr>
          <a:xfrm>
            <a:off x="2124074" y="1122363"/>
            <a:ext cx="8543925" cy="238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800" dirty="0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34C496-244D-09E4-A019-488B77111042}"/>
              </a:ext>
            </a:extLst>
          </p:cNvPr>
          <p:cNvSpPr txBox="1">
            <a:spLocks/>
          </p:cNvSpPr>
          <p:nvPr/>
        </p:nvSpPr>
        <p:spPr>
          <a:xfrm>
            <a:off x="2124074" y="3602038"/>
            <a:ext cx="854392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questions or comments on this presentation,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please email:  </a:t>
            </a: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karls@hdpug.org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5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05EC-4BD0-5C56-BA14-A50812AA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11" y="2766218"/>
            <a:ext cx="9233002" cy="1325563"/>
          </a:xfrm>
        </p:spPr>
        <p:txBody>
          <a:bodyPr/>
          <a:lstStyle/>
          <a:p>
            <a:pPr algn="ctr"/>
            <a:r>
              <a:rPr lang="en-US" dirty="0"/>
              <a:t>Backup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29CDA-A163-CD37-A5FE-6948D9338B6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©</a:t>
            </a:r>
            <a:r>
              <a:rPr lang="en-US" spc="-10"/>
              <a:t> </a:t>
            </a:r>
            <a:r>
              <a:rPr lang="en-US"/>
              <a:t>HDP</a:t>
            </a:r>
            <a:r>
              <a:rPr lang="en-US" spc="-5"/>
              <a:t> </a:t>
            </a:r>
            <a:r>
              <a:rPr lang="en-US"/>
              <a:t>User</a:t>
            </a:r>
            <a:r>
              <a:rPr lang="en-US" spc="-10"/>
              <a:t> </a:t>
            </a:r>
            <a:r>
              <a:rPr lang="en-US"/>
              <a:t>Group</a:t>
            </a:r>
            <a:r>
              <a:rPr lang="en-US" spc="-10"/>
              <a:t> International</a:t>
            </a:r>
            <a:endParaRPr lang="en-US" spc="-1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957044-F6ED-4EC1-6FC3-78DE572688D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10/19/23</a:t>
            </a:r>
            <a:endParaRPr lang="en-US" spc="-1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323DC-F7E0-EDEE-671E-031F1EDE82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26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70352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6E40-F6E3-6D19-6218-DE3ED11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Continued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AC46-4199-CD45-D4B5-D00047BD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0797-852C-0FC3-1CE2-130A7B7A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A98B1E4-2757-DB54-99E4-9CEBE5B38431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F907E-2C5B-18C5-5849-133C591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848" y="1171575"/>
            <a:ext cx="9521522" cy="457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Stackup-up (prepreg selection matters for thickness control):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0DE460-265F-18DE-7E02-378236CC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48" y="1712034"/>
            <a:ext cx="8700515" cy="4023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5324F-1226-C7C6-9F5E-646F4E22FEEB}"/>
              </a:ext>
            </a:extLst>
          </p:cNvPr>
          <p:cNvSpPr txBox="1"/>
          <p:nvPr/>
        </p:nvSpPr>
        <p:spPr>
          <a:xfrm>
            <a:off x="10001987" y="3486163"/>
            <a:ext cx="1338284" cy="64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same material prepreg thickness mattered</a:t>
            </a:r>
          </a:p>
        </p:txBody>
      </p:sp>
    </p:spTree>
    <p:extLst>
      <p:ext uri="{BB962C8B-B14F-4D97-AF65-F5344CB8AC3E}">
        <p14:creationId xmlns:p14="http://schemas.microsoft.com/office/powerpoint/2010/main" val="370398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34EF-2500-EF0A-FB26-29EC4D0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Phase 2 Motivation:  </a:t>
            </a:r>
            <a:r>
              <a:rPr lang="en-US" sz="2400" dirty="0"/>
              <a:t>Core Deformation and Insufficient Resin Fill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DC97-F297-859B-B554-8B6068EA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4824-125C-33AA-96C2-4B4B7832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A75FEE02-1F7F-ED13-94B6-BE2197B3EC2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F1D62-3CA3-828E-E002-7723C73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8" y="1569915"/>
            <a:ext cx="1075108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4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BB24-CF3D-4B31-BF68-97FE0DF9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Phase 2 Motivation : </a:t>
            </a:r>
            <a:r>
              <a:rPr lang="en-US" sz="2800" dirty="0"/>
              <a:t>Stackup and Material Selection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58D8-6D1B-4CE3-8386-74DD239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1FA5-2B96-48DF-A486-D6F6D573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7D0DDDD-B62A-FD09-7B1C-71569D1A271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D51398-C4D6-0356-FDEB-710A080A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227" y="1393489"/>
            <a:ext cx="5000397" cy="2070506"/>
          </a:xfrm>
        </p:spPr>
        <p:txBody>
          <a:bodyPr>
            <a:normAutofit/>
          </a:bodyPr>
          <a:lstStyle/>
          <a:p>
            <a:r>
              <a:rPr lang="en-US" sz="1800" dirty="0"/>
              <a:t>Preventing core deformation requires filling voids on adjacent layers at same rate</a:t>
            </a:r>
          </a:p>
          <a:p>
            <a:r>
              <a:rPr lang="en-US" sz="1800" dirty="0"/>
              <a:t>When copper void volume is different between adjacent layers </a:t>
            </a:r>
            <a:r>
              <a:rPr lang="en-US" sz="1800" dirty="0">
                <a:sym typeface="Wingdings" panose="05000000000000000000" pitchFamily="2" charset="2"/>
              </a:rPr>
              <a:t> p</a:t>
            </a:r>
            <a:r>
              <a:rPr lang="en-US" sz="1800" dirty="0"/>
              <a:t>repreg thickness needs to be selected so that void fill rates are similar (most prominent with change in copper thickness)</a:t>
            </a:r>
          </a:p>
          <a:p>
            <a:pPr marL="0" indent="0">
              <a:buNone/>
            </a:pPr>
            <a:endParaRPr lang="en-US" sz="1400" dirty="0"/>
          </a:p>
          <a:p>
            <a:pPr>
              <a:spcBef>
                <a:spcPts val="600"/>
              </a:spcBef>
            </a:pPr>
            <a:endParaRPr lang="en-US" sz="500" dirty="0"/>
          </a:p>
          <a:p>
            <a:pPr marL="0" indent="0">
              <a:spcBef>
                <a:spcPts val="600"/>
              </a:spcBef>
              <a:buNone/>
            </a:pPr>
            <a:endParaRPr lang="en-US" sz="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CAED21-E5D6-7EAA-18DA-48C7567F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" r="42828" b="15078"/>
          <a:stretch/>
        </p:blipFill>
        <p:spPr bwMode="auto">
          <a:xfrm>
            <a:off x="6378593" y="1276025"/>
            <a:ext cx="567657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F7A24D-ECF9-5478-FD68-D2DC2BA4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5786" y="3146573"/>
            <a:ext cx="6949208" cy="2834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04A8E-517F-3CE2-6AF6-458B4F95E0D6}"/>
              </a:ext>
            </a:extLst>
          </p:cNvPr>
          <p:cNvSpPr txBox="1"/>
          <p:nvPr/>
        </p:nvSpPr>
        <p:spPr>
          <a:xfrm>
            <a:off x="9418320" y="4728281"/>
            <a:ext cx="2621855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Minimal deformation with either lower 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h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igher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f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low when prepreg thickness match void volume ratio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BC49-7B37-B074-5759-2028644E7FAD}"/>
              </a:ext>
            </a:extLst>
          </p:cNvPr>
          <p:cNvSpPr txBox="1"/>
          <p:nvPr/>
        </p:nvSpPr>
        <p:spPr>
          <a:xfrm>
            <a:off x="1532542" y="3644829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Higher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BDFC4-F29F-6B7F-3A36-9D13ED295660}"/>
              </a:ext>
            </a:extLst>
          </p:cNvPr>
          <p:cNvSpPr txBox="1"/>
          <p:nvPr/>
        </p:nvSpPr>
        <p:spPr>
          <a:xfrm>
            <a:off x="1545681" y="5402252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Lower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B1D84-923F-FF27-840A-FD579241FA43}"/>
              </a:ext>
            </a:extLst>
          </p:cNvPr>
          <p:cNvSpPr txBox="1"/>
          <p:nvPr/>
        </p:nvSpPr>
        <p:spPr>
          <a:xfrm>
            <a:off x="9418320" y="4047871"/>
            <a:ext cx="2221686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high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FFDBB-1EA4-CF6D-D5CF-2DD9CFF0D23F}"/>
              </a:ext>
            </a:extLst>
          </p:cNvPr>
          <p:cNvSpPr txBox="1"/>
          <p:nvPr/>
        </p:nvSpPr>
        <p:spPr>
          <a:xfrm>
            <a:off x="9418320" y="5590259"/>
            <a:ext cx="2450939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low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A4DC9D-B2CC-9471-4623-4D8D21ABEC65}"/>
              </a:ext>
            </a:extLst>
          </p:cNvPr>
          <p:cNvSpPr/>
          <p:nvPr/>
        </p:nvSpPr>
        <p:spPr>
          <a:xfrm>
            <a:off x="4228173" y="4657337"/>
            <a:ext cx="7641085" cy="7148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3CF0E-0E08-B6A3-47D6-38EDE79E51AB}"/>
              </a:ext>
            </a:extLst>
          </p:cNvPr>
          <p:cNvSpPr txBox="1"/>
          <p:nvPr/>
        </p:nvSpPr>
        <p:spPr>
          <a:xfrm>
            <a:off x="7651700" y="3405535"/>
            <a:ext cx="1700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Post Lamination</a:t>
            </a:r>
          </a:p>
        </p:txBody>
      </p:sp>
    </p:spTree>
    <p:extLst>
      <p:ext uri="{BB962C8B-B14F-4D97-AF65-F5344CB8AC3E}">
        <p14:creationId xmlns:p14="http://schemas.microsoft.com/office/powerpoint/2010/main" val="140033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Deliverables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Phase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2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5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88C220D-B8CA-6333-9599-5403B48CF2B3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987B718-1B17-5934-3EF2-37CF233DE45F}"/>
              </a:ext>
            </a:extLst>
          </p:cNvPr>
          <p:cNvSpPr txBox="1"/>
          <p:nvPr/>
        </p:nvSpPr>
        <p:spPr>
          <a:xfrm>
            <a:off x="2116374" y="1217373"/>
            <a:ext cx="9229425" cy="464742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26414" marR="139700" indent="-514350">
              <a:lnSpc>
                <a:spcPts val="3000"/>
              </a:lnSpc>
              <a:buFont typeface="+mj-lt"/>
              <a:buAutoNum type="alphaUcPeriod"/>
              <a:tabLst>
                <a:tab pos="241300" algn="l"/>
              </a:tabLst>
            </a:pP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CAD</a:t>
            </a:r>
            <a:r>
              <a:rPr lang="en-US" sz="2400" spc="-6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translator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utility</a:t>
            </a:r>
            <a:r>
              <a:rPr lang="en-US" sz="2400" spc="-5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available</a:t>
            </a:r>
            <a:r>
              <a:rPr lang="en-US" sz="2400" spc="-5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to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members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that</a:t>
            </a:r>
            <a:r>
              <a:rPr lang="en-US" sz="2400" spc="-5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will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spc="-10" dirty="0">
                <a:highlight>
                  <a:srgbClr val="00FF00"/>
                </a:highlight>
                <a:latin typeface="Calibri"/>
                <a:cs typeface="Calibri"/>
              </a:rPr>
              <a:t>provide 	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analysis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of</a:t>
            </a:r>
            <a:r>
              <a:rPr lang="en-US" sz="2400" spc="-3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local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copper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distribution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to</a:t>
            </a:r>
            <a:r>
              <a:rPr lang="en-US" sz="2400" spc="-3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identify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risk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areas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spc="-20" dirty="0">
                <a:highlight>
                  <a:srgbClr val="00FF00"/>
                </a:highlight>
                <a:latin typeface="Calibri"/>
                <a:cs typeface="Calibri"/>
              </a:rPr>
              <a:t>for</a:t>
            </a:r>
            <a:r>
              <a:rPr lang="en-US" sz="2400" spc="-20" dirty="0">
                <a:latin typeface="Calibri"/>
                <a:cs typeface="Calibri"/>
              </a:rPr>
              <a:t>:</a:t>
            </a:r>
            <a:endParaRPr lang="en-US"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Core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deformation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pc="-40" dirty="0">
                <a:latin typeface="Calibri"/>
                <a:cs typeface="Calibri"/>
              </a:rPr>
              <a:t>and b</a:t>
            </a:r>
            <a:r>
              <a:rPr lang="en-US" sz="1800" dirty="0">
                <a:latin typeface="Calibri"/>
                <a:cs typeface="Calibri"/>
              </a:rPr>
              <a:t>ackdrill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stub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Surface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t</a:t>
            </a:r>
            <a:r>
              <a:rPr lang="en-US" sz="1800" spc="-20" dirty="0">
                <a:latin typeface="Calibri"/>
                <a:cs typeface="Calibri"/>
              </a:rPr>
              <a:t>opography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variations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Local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areas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glass</a:t>
            </a:r>
            <a:r>
              <a:rPr lang="en-US" sz="1800" spc="-10" dirty="0">
                <a:latin typeface="Calibri"/>
                <a:cs typeface="Calibri"/>
              </a:rPr>
              <a:t> stop</a:t>
            </a: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lang="en-US" sz="2000" i="1" dirty="0">
                <a:latin typeface="Calibri"/>
                <a:cs typeface="Calibri"/>
              </a:rPr>
              <a:t>Potential</a:t>
            </a:r>
            <a:r>
              <a:rPr lang="en-US" sz="2000" i="1" spc="-5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feasibility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to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model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extent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of</a:t>
            </a:r>
            <a:r>
              <a:rPr lang="en-US" sz="2000" i="1" spc="-35" dirty="0">
                <a:latin typeface="Calibri"/>
                <a:cs typeface="Calibri"/>
              </a:rPr>
              <a:t> c</a:t>
            </a:r>
            <a:r>
              <a:rPr lang="en-US" sz="2000" i="1" dirty="0">
                <a:latin typeface="Calibri"/>
                <a:cs typeface="Calibri"/>
              </a:rPr>
              <a:t>ore</a:t>
            </a:r>
            <a:r>
              <a:rPr lang="en-US" sz="2000" i="1" spc="-40" dirty="0">
                <a:latin typeface="Calibri"/>
                <a:cs typeface="Calibri"/>
              </a:rPr>
              <a:t> d</a:t>
            </a:r>
            <a:r>
              <a:rPr lang="en-US" sz="2000" i="1" dirty="0">
                <a:latin typeface="Calibri"/>
                <a:cs typeface="Calibri"/>
              </a:rPr>
              <a:t>eformation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and/or</a:t>
            </a:r>
            <a:r>
              <a:rPr lang="en-US" sz="2000" i="1" spc="-35" dirty="0">
                <a:latin typeface="Calibri"/>
                <a:cs typeface="Calibri"/>
              </a:rPr>
              <a:t> s</a:t>
            </a:r>
            <a:r>
              <a:rPr lang="en-US" sz="2000" i="1" dirty="0">
                <a:latin typeface="Calibri"/>
                <a:cs typeface="Calibri"/>
              </a:rPr>
              <a:t>urface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20" dirty="0">
                <a:latin typeface="Calibri"/>
                <a:cs typeface="Calibri"/>
              </a:rPr>
              <a:t>topography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10" dirty="0">
                <a:latin typeface="Calibri"/>
                <a:cs typeface="Calibri"/>
              </a:rPr>
              <a:t>variations.</a:t>
            </a:r>
            <a:endParaRPr lang="en-US" sz="2000" i="1" dirty="0">
              <a:latin typeface="Calibri"/>
              <a:cs typeface="Calibri"/>
            </a:endParaRPr>
          </a:p>
          <a:p>
            <a:pPr marL="12064" marR="5080">
              <a:lnSpc>
                <a:spcPts val="3000"/>
              </a:lnSpc>
              <a:spcBef>
                <a:spcPts val="500"/>
              </a:spcBef>
              <a:tabLst>
                <a:tab pos="241300" algn="l"/>
              </a:tabLst>
            </a:pPr>
            <a:endParaRPr lang="en-US" sz="1200" i="1" dirty="0">
              <a:latin typeface="Calibri"/>
              <a:cs typeface="Calibri"/>
            </a:endParaRPr>
          </a:p>
          <a:p>
            <a:pPr marL="526414" marR="5080" indent="-514350">
              <a:lnSpc>
                <a:spcPts val="3000"/>
              </a:lnSpc>
              <a:spcBef>
                <a:spcPts val="500"/>
              </a:spcBef>
              <a:buFont typeface="+mj-lt"/>
              <a:buAutoNum type="alphaUcPeriod" startAt="2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Additional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validation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coplanarity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deformation </a:t>
            </a:r>
            <a:r>
              <a:rPr sz="2400" dirty="0">
                <a:latin typeface="Calibri"/>
                <a:cs typeface="Calibri"/>
              </a:rPr>
              <a:t>mitigation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stack-up</a:t>
            </a:r>
            <a:r>
              <a:rPr sz="2400" spc="-10" dirty="0">
                <a:latin typeface="Calibri"/>
                <a:cs typeface="Calibri"/>
              </a:rPr>
              <a:t> optimization.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"</a:t>
            </a:r>
            <a:r>
              <a:rPr lang="en-US" sz="180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ammer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lang="en-US" sz="1800" dirty="0">
                <a:latin typeface="Calibri"/>
                <a:cs typeface="Calibri"/>
              </a:rPr>
              <a:t>"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with respect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Goal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quantify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extent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lang="en-US" sz="1800" spc="-35" dirty="0">
                <a:latin typeface="Calibri"/>
                <a:cs typeface="Calibri"/>
              </a:rPr>
              <a:t>construction </a:t>
            </a:r>
            <a:r>
              <a:rPr sz="1800" dirty="0">
                <a:latin typeface="Calibri"/>
                <a:cs typeface="Calibri"/>
              </a:rPr>
              <a:t>stack</a:t>
            </a:r>
            <a:r>
              <a:rPr lang="en-US" sz="1800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up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overcome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unbalanced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2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Benefits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6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1DBD31B-D453-073D-A774-206D004C0409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F4295FC-DEA2-22B2-232A-DB66649E1EFE}"/>
              </a:ext>
            </a:extLst>
          </p:cNvPr>
          <p:cNvSpPr txBox="1"/>
          <p:nvPr/>
        </p:nvSpPr>
        <p:spPr>
          <a:xfrm>
            <a:off x="2107828" y="1266020"/>
            <a:ext cx="9239885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OEM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&amp;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Designers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4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guidelines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optimizing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lang="en-US" sz="2200" spc="-10" dirty="0">
                <a:latin typeface="Calibri"/>
                <a:cs typeface="Calibri"/>
              </a:rPr>
              <a:t>;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Impedance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captured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coupons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backdrill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length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large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BGAs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influence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warpage.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Characterization</a:t>
            </a:r>
            <a:r>
              <a:rPr sz="22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material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properties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design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Surface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Deformation</a:t>
            </a:r>
            <a:endParaRPr sz="2200" dirty="0">
              <a:latin typeface="Calibri"/>
              <a:cs typeface="Calibri"/>
            </a:endParaRPr>
          </a:p>
          <a:p>
            <a:pPr lvl="1"/>
            <a:endParaRPr sz="1200" dirty="0">
              <a:latin typeface="Calibri"/>
              <a:cs typeface="Calibri"/>
            </a:endParaRPr>
          </a:p>
          <a:p>
            <a:pPr marL="241300" marR="508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ODMs: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Understand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impact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warpage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impact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75" dirty="0">
                <a:latin typeface="Calibri"/>
                <a:cs typeface="Calibri"/>
              </a:rPr>
              <a:t>w.r.t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lang="en-US" sz="2200" spc="-25" dirty="0">
                <a:latin typeface="Calibri"/>
                <a:cs typeface="Calibri"/>
              </a:rPr>
              <a:t>impedance (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and/or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24384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PCB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Fabricators: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Ability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highlight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potential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risk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designers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understand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what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extent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material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modulate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vs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distribution.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50673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Laminate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Suppliers: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interaction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and </a:t>
            </a:r>
            <a:r>
              <a:rPr sz="2200" dirty="0">
                <a:latin typeface="Calibri"/>
                <a:cs typeface="Calibri"/>
              </a:rPr>
              <a:t>design/</a:t>
            </a:r>
            <a:r>
              <a:rPr sz="2200" spc="3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stackup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parameters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deformation.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4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Benefits</a:t>
            </a:r>
            <a:r>
              <a:rPr sz="3600" i="0" spc="-3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-</a:t>
            </a:r>
            <a:r>
              <a:rPr sz="3600" i="0" spc="-2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Continued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8" y="1252820"/>
            <a:ext cx="9187815" cy="201401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12827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ability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automate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analysis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balancing; </a:t>
            </a:r>
            <a:r>
              <a:rPr sz="2000" dirty="0">
                <a:latin typeface="Calibri"/>
                <a:cs typeface="Calibri"/>
              </a:rPr>
              <a:t>reducing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consistent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electrical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topographical </a:t>
            </a:r>
            <a:r>
              <a:rPr sz="2000" dirty="0">
                <a:latin typeface="Calibri"/>
                <a:cs typeface="Calibri"/>
              </a:rPr>
              <a:t>performance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0" dirty="0">
                <a:latin typeface="Calibri"/>
                <a:cs typeface="Calibri"/>
              </a:rPr>
              <a:t> technique.</a:t>
            </a:r>
            <a:endParaRPr sz="2000" dirty="0">
              <a:latin typeface="Calibri"/>
              <a:cs typeface="Calibri"/>
            </a:endParaRPr>
          </a:p>
          <a:p>
            <a:pPr marL="241300" marR="508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Additional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validation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coplanarity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deformation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mitigation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sub </a:t>
            </a:r>
            <a:r>
              <a:rPr sz="2000" dirty="0">
                <a:latin typeface="Calibri"/>
                <a:cs typeface="Calibri"/>
              </a:rPr>
              <a:t>lam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stackup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optimization.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assure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copper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correct.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A151B5D-4248-FA67-752B-8997775B0E18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4665-F41E-4FBB-38FB-A4C34F01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Assumptions/Disclaimers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27E9C-37AD-AF32-F731-5ED0A757C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Blurring algorithms are used as rough approximations to capture Cu density</a:t>
            </a:r>
          </a:p>
          <a:p>
            <a:r>
              <a:rPr lang="en-US" dirty="0"/>
              <a:t>Current algorithm assumes uniform ‘resin’ flow</a:t>
            </a:r>
          </a:p>
          <a:p>
            <a:r>
              <a:rPr lang="en-US" dirty="0"/>
              <a:t>Meant to supplement other methods</a:t>
            </a:r>
          </a:p>
          <a:p>
            <a:pPr lvl="1"/>
            <a:r>
              <a:rPr lang="en-US" dirty="0"/>
              <a:t>DFX</a:t>
            </a:r>
          </a:p>
          <a:p>
            <a:pPr lvl="1"/>
            <a:r>
              <a:rPr lang="en-US" dirty="0"/>
              <a:t>Manufacturing experience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9EC41-2A1B-9C3A-2978-72D796CD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719C-99A8-AF46-DB6A-E6EE191E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DF90-94D2-A002-188E-F765530C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5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Past Work: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9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6FFF9DC-AE97-4434-C81A-85869F8F7F2D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0314EE-AE36-2900-1B20-E6B6ED4BF440}"/>
              </a:ext>
            </a:extLst>
          </p:cNvPr>
          <p:cNvGrpSpPr/>
          <p:nvPr/>
        </p:nvGrpSpPr>
        <p:grpSpPr>
          <a:xfrm>
            <a:off x="8805358" y="3660763"/>
            <a:ext cx="1214756" cy="2501607"/>
            <a:chOff x="8805358" y="3660763"/>
            <a:chExt cx="1214756" cy="250160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2EE9F4-8C84-9EA3-1FCD-C1659755BDEC}"/>
                </a:ext>
              </a:extLst>
            </p:cNvPr>
            <p:cNvGrpSpPr/>
            <p:nvPr/>
          </p:nvGrpSpPr>
          <p:grpSpPr>
            <a:xfrm>
              <a:off x="8805358" y="3791568"/>
              <a:ext cx="259976" cy="2239997"/>
              <a:chOff x="10291480" y="3947378"/>
              <a:chExt cx="259976" cy="2239997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C11DC93-58F3-00FB-FCEF-B041B6200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394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B572496-EC70-9F65-F5A8-5260AF59D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6187375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2DBA29-B391-717E-28F6-2EB79A729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17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99645EB-8B72-D524-014E-567DC96AA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39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BCD8803-5D33-F72E-2624-E80C7F2A3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84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DA5C6D8-A23D-0B50-733A-045F8C1DF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29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9DF0FA7-2757-F581-BB44-69A3EFC54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51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9716CC-376E-50B0-8FFF-D535605D2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73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42AE6C7-E6CA-0578-0BFB-36F5428ED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96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B63FC6-3406-EF47-F361-59A80F7E9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61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E3613B8-2C9F-F09C-AACE-FD5B95E35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06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9E68AF-D63D-E5D6-20F7-417EC2371711}"/>
                </a:ext>
              </a:extLst>
            </p:cNvPr>
            <p:cNvSpPr txBox="1"/>
            <p:nvPr/>
          </p:nvSpPr>
          <p:spPr>
            <a:xfrm>
              <a:off x="9065334" y="3660763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650um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3FBE68-3BFF-52D1-4977-2A56F7048822}"/>
                </a:ext>
              </a:extLst>
            </p:cNvPr>
            <p:cNvSpPr txBox="1"/>
            <p:nvPr/>
          </p:nvSpPr>
          <p:spPr>
            <a:xfrm>
              <a:off x="9065334" y="5900760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0um</a:t>
              </a:r>
            </a:p>
          </p:txBody>
        </p:sp>
      </p:grpSp>
      <p:sp>
        <p:nvSpPr>
          <p:cNvPr id="44" name="object 3">
            <a:extLst>
              <a:ext uri="{FF2B5EF4-FFF2-40B4-BE49-F238E27FC236}">
                <a16:creationId xmlns:a16="http://schemas.microsoft.com/office/drawing/2014/main" id="{773D1453-240C-8825-7576-E623E73F7287}"/>
              </a:ext>
            </a:extLst>
          </p:cNvPr>
          <p:cNvSpPr txBox="1"/>
          <p:nvPr/>
        </p:nvSpPr>
        <p:spPr>
          <a:xfrm>
            <a:off x="1664765" y="1228121"/>
            <a:ext cx="9933940" cy="285847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API utility from </a:t>
            </a:r>
            <a:r>
              <a:rPr sz="2000" dirty="0">
                <a:latin typeface="Verdana"/>
                <a:cs typeface="Verdana"/>
              </a:rPr>
              <a:t>“</a:t>
            </a:r>
            <a:r>
              <a:rPr sz="2000" i="1" dirty="0">
                <a:latin typeface="Helvetica"/>
                <a:cs typeface="Helvetica"/>
              </a:rPr>
              <a:t>Artwork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Conversion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Software,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spc="-10" dirty="0">
                <a:latin typeface="Helvetica"/>
                <a:cs typeface="Helvetica"/>
              </a:rPr>
              <a:t>Inc</a:t>
            </a:r>
            <a:r>
              <a:rPr sz="2000" spc="-10" dirty="0">
                <a:latin typeface="Calibri"/>
                <a:cs typeface="Calibri"/>
              </a:rPr>
              <a:t>.”</a:t>
            </a:r>
            <a:r>
              <a:rPr sz="2000" dirty="0">
                <a:latin typeface="Calibri"/>
                <a:cs typeface="Calibri"/>
              </a:rPr>
              <a:t>	</a:t>
            </a:r>
            <a:endParaRPr lang="en-US" sz="2000" dirty="0">
              <a:latin typeface="Calibri"/>
              <a:cs typeface="Calibri"/>
            </a:endParaRPr>
          </a:p>
          <a:p>
            <a:pPr marL="697865" lvl="1" indent="-227965">
              <a:spcBef>
                <a:spcPts val="37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rolling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grey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scale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average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over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specified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sliding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stepping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70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Allowing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60" dirty="0">
                <a:latin typeface="Calibri"/>
                <a:cs typeface="Calibri"/>
              </a:rPr>
              <a:t>w.r.t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flow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distances/properties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resin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35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predict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start,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locations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min/max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deformation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spcBef>
                <a:spcPts val="30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b="1" spc="-3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dd</a:t>
            </a:r>
            <a:r>
              <a:rPr lang="en-US" sz="1600" b="1" dirty="0">
                <a:latin typeface="Calibri"/>
                <a:cs typeface="Calibri"/>
              </a:rPr>
              <a:t>/Subtract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multiple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grey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scale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weighting</a:t>
            </a:r>
            <a:endParaRPr lang="en-US" sz="1600" spc="-10" dirty="0">
              <a:latin typeface="Calibri"/>
              <a:cs typeface="Calibri"/>
            </a:endParaRPr>
          </a:p>
          <a:p>
            <a:pPr marL="469900" lvl="1">
              <a:spcBef>
                <a:spcPts val="305"/>
              </a:spcBef>
              <a:tabLst>
                <a:tab pos="1155065" algn="l"/>
              </a:tabLst>
            </a:pPr>
            <a:endParaRPr lang="en-US" sz="105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Initial Wrapper created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to utilize API utility and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visualize results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5" name="Picture 1">
            <a:extLst>
              <a:ext uri="{FF2B5EF4-FFF2-40B4-BE49-F238E27FC236}">
                <a16:creationId xmlns:a16="http://schemas.microsoft.com/office/drawing/2014/main" id="{4764291A-EC9A-FDD2-88D8-46E17E6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7586" y="3296568"/>
            <a:ext cx="61200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5B0FE3-E2A4-13C7-3153-EC9F64606603}"/>
              </a:ext>
            </a:extLst>
          </p:cNvPr>
          <p:cNvSpPr txBox="1"/>
          <p:nvPr/>
        </p:nvSpPr>
        <p:spPr>
          <a:xfrm>
            <a:off x="6473250" y="3032054"/>
            <a:ext cx="1115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Pixel size: 5x5mil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60E79E-774D-F5A5-725C-DD1376B47D97}"/>
              </a:ext>
            </a:extLst>
          </p:cNvPr>
          <p:cNvSpPr txBox="1"/>
          <p:nvPr/>
        </p:nvSpPr>
        <p:spPr>
          <a:xfrm>
            <a:off x="6375080" y="2793623"/>
            <a:ext cx="128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Total Copper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800B97-1B3F-8073-2B20-1C886EACAEBC}"/>
              </a:ext>
            </a:extLst>
          </p:cNvPr>
          <p:cNvSpPr txBox="1"/>
          <p:nvPr/>
        </p:nvSpPr>
        <p:spPr>
          <a:xfrm>
            <a:off x="3126667" y="5368964"/>
            <a:ext cx="1909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Visualization of  20% added thieving on signal layers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139179-0BD6-A695-3EF4-7697C81DDFEA}"/>
              </a:ext>
            </a:extLst>
          </p:cNvPr>
          <p:cNvCxnSpPr/>
          <p:nvPr/>
        </p:nvCxnSpPr>
        <p:spPr>
          <a:xfrm flipV="1">
            <a:off x="4957482" y="4239568"/>
            <a:ext cx="609600" cy="124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63B5E4-8225-D6CF-565E-EADA65788B63}"/>
              </a:ext>
            </a:extLst>
          </p:cNvPr>
          <p:cNvCxnSpPr>
            <a:cxnSpLocks/>
          </p:cNvCxnSpPr>
          <p:nvPr/>
        </p:nvCxnSpPr>
        <p:spPr>
          <a:xfrm>
            <a:off x="4957482" y="5516148"/>
            <a:ext cx="878542" cy="31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E179AC-14C3-44FD-8758-0B0A70325F6F}" vid="{648CC10A-0174-4FF4-8BD2-CE523CF211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3358</TotalTime>
  <Words>1691</Words>
  <Application>Microsoft Office PowerPoint</Application>
  <PresentationFormat>Widescreen</PresentationFormat>
  <Paragraphs>356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Calibri-Light</vt:lpstr>
      <vt:lpstr>Cambria Math</vt:lpstr>
      <vt:lpstr>Helvetica</vt:lpstr>
      <vt:lpstr>Helvetica Neue</vt:lpstr>
      <vt:lpstr>Intel Clear</vt:lpstr>
      <vt:lpstr>Times New Roman</vt:lpstr>
      <vt:lpstr>Verdana</vt:lpstr>
      <vt:lpstr>Wingdings</vt:lpstr>
      <vt:lpstr>Office Theme</vt:lpstr>
      <vt:lpstr>Innerlayer Copper Balancing Phase 2</vt:lpstr>
      <vt:lpstr>Background</vt:lpstr>
      <vt:lpstr>Phase 2 Motivation:  Core Deformation and Insufficient Resin Fill</vt:lpstr>
      <vt:lpstr>Phase 2 Motivation : Stackup and Material Selection</vt:lpstr>
      <vt:lpstr>Project Deliverables Phase 2</vt:lpstr>
      <vt:lpstr>Member Benefits</vt:lpstr>
      <vt:lpstr>Member Benefits - Continued</vt:lpstr>
      <vt:lpstr>Assumptions/Disclaimers</vt:lpstr>
      <vt:lpstr>Past Work: Copper Balancing Analysis</vt:lpstr>
      <vt:lpstr>Status: Copper Balancing Analysis</vt:lpstr>
      <vt:lpstr>Interface Updates</vt:lpstr>
      <vt:lpstr>Status: Copper Balancing Analysis</vt:lpstr>
      <vt:lpstr>Status: Copper Balancing Analysis</vt:lpstr>
      <vt:lpstr>Stackup Modulation of Core Deformation  On Hold until initial modeling more complete</vt:lpstr>
      <vt:lpstr> Asymmetry from Symmetric Design &amp; Stackup  </vt:lpstr>
      <vt:lpstr>Interface</vt:lpstr>
      <vt:lpstr>Interface</vt:lpstr>
      <vt:lpstr>Interface</vt:lpstr>
      <vt:lpstr>MetAve algorithm (Box Filter)</vt:lpstr>
      <vt:lpstr>Gaussian Algorithm</vt:lpstr>
      <vt:lpstr>Additional Algorithms To be Added</vt:lpstr>
      <vt:lpstr>Project Flow Chart -</vt:lpstr>
      <vt:lpstr>Resources and Schedule</vt:lpstr>
      <vt:lpstr>Team List</vt:lpstr>
      <vt:lpstr>PowerPoint Presentation</vt:lpstr>
      <vt:lpstr>Backup</vt:lpstr>
      <vt:lpstr>Background - Continued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Marcanti</dc:creator>
  <cp:lastModifiedBy>Asa Guest</cp:lastModifiedBy>
  <cp:revision>37</cp:revision>
  <dcterms:created xsi:type="dcterms:W3CDTF">2023-09-27T15:24:35Z</dcterms:created>
  <dcterms:modified xsi:type="dcterms:W3CDTF">2024-10-14T20:53:13Z</dcterms:modified>
</cp:coreProperties>
</file>